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6.xml" ContentType="application/vnd.openxmlformats-officedocument.presentationml.notesSlide+xml"/>
  <Override PartName="/ppt/webextensions/webextension1.xml" ContentType="application/vnd.ms-office.webextension+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webextensions/taskpanes.xml" ContentType="application/vnd.ms-office.webextensiontaskpan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tags/tag3.xml" ContentType="application/vnd.openxmlformats-officedocument.presentationml.tags+xml"/>
  <Override PartName="/ppt/slideLayouts/slideLayout16.xml" ContentType="application/vnd.openxmlformats-officedocument.presentationml.slideLayout+xml"/>
  <Override PartName="/ppt/slideLayouts/slideLayout3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85" r:id="rId3"/>
  </p:sldMasterIdLst>
  <p:notesMasterIdLst>
    <p:notesMasterId r:id="rId71"/>
  </p:notesMasterIdLst>
  <p:sldIdLst>
    <p:sldId id="480" r:id="rId4"/>
    <p:sldId id="487" r:id="rId5"/>
    <p:sldId id="258" r:id="rId6"/>
    <p:sldId id="257" r:id="rId7"/>
    <p:sldId id="493" r:id="rId8"/>
    <p:sldId id="494" r:id="rId9"/>
    <p:sldId id="495" r:id="rId10"/>
    <p:sldId id="510" r:id="rId11"/>
    <p:sldId id="499" r:id="rId12"/>
    <p:sldId id="503" r:id="rId13"/>
    <p:sldId id="336" r:id="rId14"/>
    <p:sldId id="378" r:id="rId15"/>
    <p:sldId id="506" r:id="rId16"/>
    <p:sldId id="509" r:id="rId17"/>
    <p:sldId id="331" r:id="rId18"/>
    <p:sldId id="485" r:id="rId19"/>
    <p:sldId id="376" r:id="rId20"/>
    <p:sldId id="511" r:id="rId21"/>
    <p:sldId id="512" r:id="rId22"/>
    <p:sldId id="513" r:id="rId23"/>
    <p:sldId id="514" r:id="rId24"/>
    <p:sldId id="516" r:id="rId25"/>
    <p:sldId id="420" r:id="rId26"/>
    <p:sldId id="418" r:id="rId27"/>
    <p:sldId id="515" r:id="rId28"/>
    <p:sldId id="399" r:id="rId29"/>
    <p:sldId id="419" r:id="rId30"/>
    <p:sldId id="421" r:id="rId31"/>
    <p:sldId id="400" r:id="rId32"/>
    <p:sldId id="402" r:id="rId33"/>
    <p:sldId id="422" r:id="rId34"/>
    <p:sldId id="517" r:id="rId35"/>
    <p:sldId id="518" r:id="rId36"/>
    <p:sldId id="520" r:id="rId37"/>
    <p:sldId id="519" r:id="rId38"/>
    <p:sldId id="302" r:id="rId39"/>
    <p:sldId id="427" r:id="rId40"/>
    <p:sldId id="429" r:id="rId41"/>
    <p:sldId id="428" r:id="rId42"/>
    <p:sldId id="286" r:id="rId43"/>
    <p:sldId id="413" r:id="rId44"/>
    <p:sldId id="488" r:id="rId45"/>
    <p:sldId id="489" r:id="rId46"/>
    <p:sldId id="435" r:id="rId47"/>
    <p:sldId id="439" r:id="rId48"/>
    <p:sldId id="441" r:id="rId49"/>
    <p:sldId id="444" r:id="rId50"/>
    <p:sldId id="452" r:id="rId51"/>
    <p:sldId id="524" r:id="rId52"/>
    <p:sldId id="453" r:id="rId53"/>
    <p:sldId id="454" r:id="rId54"/>
    <p:sldId id="467" r:id="rId55"/>
    <p:sldId id="523" r:id="rId56"/>
    <p:sldId id="522" r:id="rId57"/>
    <p:sldId id="463" r:id="rId58"/>
    <p:sldId id="464" r:id="rId59"/>
    <p:sldId id="465" r:id="rId60"/>
    <p:sldId id="530" r:id="rId61"/>
    <p:sldId id="525" r:id="rId62"/>
    <p:sldId id="526" r:id="rId63"/>
    <p:sldId id="469" r:id="rId64"/>
    <p:sldId id="470" r:id="rId65"/>
    <p:sldId id="486" r:id="rId66"/>
    <p:sldId id="482" r:id="rId67"/>
    <p:sldId id="527" r:id="rId68"/>
    <p:sldId id="528" r:id="rId69"/>
    <p:sldId id="529" r:id="rId70"/>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324" autoAdjust="0"/>
    <p:restoredTop sz="95161" autoAdjust="0"/>
  </p:normalViewPr>
  <p:slideViewPr>
    <p:cSldViewPr>
      <p:cViewPr>
        <p:scale>
          <a:sx n="70" d="100"/>
          <a:sy n="70" d="100"/>
        </p:scale>
        <p:origin x="-246" y="-84"/>
      </p:cViewPr>
      <p:guideLst>
        <p:guide orient="horz" pos="2160"/>
        <p:guide pos="3840"/>
      </p:guideLst>
    </p:cSldViewPr>
  </p:slideViewPr>
  <p:outlineViewPr>
    <p:cViewPr>
      <p:scale>
        <a:sx n="33" d="100"/>
        <a:sy n="33" d="100"/>
      </p:scale>
      <p:origin x="0" y="40248"/>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 Type="http://schemas.openxmlformats.org/officeDocument/2006/relationships/slide" Target="slides/slide4.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994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506F578-5EC1-4D50-BD6A-C21F165BC104}" type="slidenum">
              <a:rPr lang="en-US"/>
              <a:pPr/>
              <a:t>‹#›</a:t>
            </a:fld>
            <a:endParaRPr lang="en-US"/>
          </a:p>
        </p:txBody>
      </p:sp>
    </p:spTree>
    <p:extLst>
      <p:ext uri="{BB962C8B-B14F-4D97-AF65-F5344CB8AC3E}">
        <p14:creationId xmlns:p14="http://schemas.microsoft.com/office/powerpoint/2010/main" xmlns="" val="38529770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C2A7F4FF-56DD-41FA-85A3-3A5E4C8153EF}" type="slidenum">
              <a:rPr lang="en-US">
                <a:latin typeface="Arial" charset="0"/>
              </a:rPr>
              <a:pPr/>
              <a:t>2</a:t>
            </a:fld>
            <a:endParaRPr lang="en-US">
              <a:latin typeface="Arial"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miter lim="800000"/>
            <a:headEnd/>
            <a:tailEnd/>
          </a:ln>
        </p:spPr>
        <p:txBody>
          <a:bodyPr/>
          <a:lstStyle/>
          <a:p>
            <a:fld id="{C794E561-164F-442F-B9F9-81068290FAA9}" type="slidenum">
              <a:rPr lang="ar-SA" smtClean="0"/>
              <a:pPr/>
              <a:t>20</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miter lim="800000"/>
            <a:headEnd/>
            <a:tailEnd/>
          </a:ln>
        </p:spPr>
        <p:txBody>
          <a:bodyPr/>
          <a:lstStyle/>
          <a:p>
            <a:fld id="{8A8DAD0E-76A2-4742-A229-28E19E183B8B}" type="slidenum">
              <a:rPr lang="ar-SA" smtClean="0"/>
              <a:pPr/>
              <a:t>21</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miter lim="800000"/>
            <a:headEnd/>
            <a:tailEnd/>
          </a:ln>
        </p:spPr>
        <p:txBody>
          <a:bodyPr/>
          <a:lstStyle/>
          <a:p>
            <a:fld id="{E8AD10C2-04AD-4124-8669-45727A932229}" type="slidenum">
              <a:rPr lang="ar-SA" smtClean="0"/>
              <a:pPr/>
              <a:t>22</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sr-Latn-CS" dirty="0" smtClean="0"/>
          </a:p>
          <a:p>
            <a:endParaRPr lang="sr-Latn-C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24</a:t>
            </a:fld>
            <a:endParaRPr lang="en-US"/>
          </a:p>
        </p:txBody>
      </p:sp>
    </p:spTree>
    <p:extLst>
      <p:ext uri="{BB962C8B-B14F-4D97-AF65-F5344CB8AC3E}">
        <p14:creationId xmlns:p14="http://schemas.microsoft.com/office/powerpoint/2010/main" xmlns="" val="3400805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calculated</a:t>
            </a:r>
            <a:r>
              <a:rPr lang="sr-Latn-RS" dirty="0" smtClean="0"/>
              <a:t> </a:t>
            </a:r>
            <a:r>
              <a:rPr lang="en-US" dirty="0" smtClean="0"/>
              <a:t>on the first 5 swallows</a:t>
            </a:r>
            <a:endParaRPr lang="sr-Latn-C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27</a:t>
            </a:fld>
            <a:endParaRPr lang="en-US"/>
          </a:p>
        </p:txBody>
      </p:sp>
    </p:spTree>
    <p:extLst>
      <p:ext uri="{BB962C8B-B14F-4D97-AF65-F5344CB8AC3E}">
        <p14:creationId xmlns:p14="http://schemas.microsoft.com/office/powerpoint/2010/main" xmlns="" val="367707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A similar </a:t>
            </a:r>
            <a:r>
              <a:rPr lang="en-US" sz="1200" kern="1200" baseline="0" dirty="0" err="1" smtClean="0">
                <a:solidFill>
                  <a:schemeClr val="tx1"/>
                </a:solidFill>
                <a:latin typeface="Arial" charset="0"/>
                <a:ea typeface="+mn-ea"/>
                <a:cs typeface="+mn-cs"/>
              </a:rPr>
              <a:t>scintigraphic</a:t>
            </a:r>
            <a:r>
              <a:rPr lang="en-US" sz="1200" kern="1200" baseline="0" dirty="0" smtClean="0">
                <a:solidFill>
                  <a:schemeClr val="tx1"/>
                </a:solidFill>
                <a:latin typeface="Arial" charset="0"/>
                <a:ea typeface="+mn-ea"/>
                <a:cs typeface="+mn-cs"/>
              </a:rPr>
              <a:t> pattern with</a:t>
            </a:r>
            <a:r>
              <a:rPr lang="sr-Latn-RS" sz="1200" kern="1200" baseline="0" dirty="0" smtClean="0">
                <a:solidFill>
                  <a:schemeClr val="tx1"/>
                </a:solidFill>
                <a:latin typeface="Arial" charset="0"/>
                <a:ea typeface="+mn-ea"/>
                <a:cs typeface="+mn-cs"/>
              </a:rPr>
              <a:t> </a:t>
            </a:r>
            <a:r>
              <a:rPr lang="en-US" sz="1200" kern="1200" baseline="0" dirty="0" smtClean="0">
                <a:solidFill>
                  <a:schemeClr val="tx1"/>
                </a:solidFill>
                <a:latin typeface="Arial" charset="0"/>
                <a:ea typeface="+mn-ea"/>
                <a:cs typeface="+mn-cs"/>
              </a:rPr>
              <a:t>delayed clearance of esophageal radioactivity is also seen in patients</a:t>
            </a:r>
            <a:r>
              <a:rPr lang="sr-Latn-RS" sz="1200" kern="1200" baseline="0" dirty="0" smtClean="0">
                <a:solidFill>
                  <a:schemeClr val="tx1"/>
                </a:solidFill>
                <a:latin typeface="Arial" charset="0"/>
                <a:ea typeface="+mn-ea"/>
                <a:cs typeface="+mn-cs"/>
              </a:rPr>
              <a:t> </a:t>
            </a:r>
            <a:r>
              <a:rPr lang="en-US" sz="1200" kern="1200" baseline="0" dirty="0" smtClean="0">
                <a:solidFill>
                  <a:schemeClr val="tx1"/>
                </a:solidFill>
                <a:latin typeface="Arial" charset="0"/>
                <a:ea typeface="+mn-ea"/>
                <a:cs typeface="+mn-cs"/>
              </a:rPr>
              <a:t>with </a:t>
            </a:r>
            <a:r>
              <a:rPr lang="en-US" sz="1200" kern="1200" baseline="0" dirty="0" err="1" smtClean="0">
                <a:solidFill>
                  <a:schemeClr val="tx1"/>
                </a:solidFill>
                <a:latin typeface="Arial" charset="0"/>
                <a:ea typeface="+mn-ea"/>
                <a:cs typeface="+mn-cs"/>
              </a:rPr>
              <a:t>achalasia</a:t>
            </a:r>
            <a:r>
              <a:rPr lang="en-US" sz="1200" kern="1200" baseline="0" dirty="0" smtClean="0">
                <a:solidFill>
                  <a:schemeClr val="tx1"/>
                </a:solidFill>
                <a:latin typeface="Arial" charset="0"/>
                <a:ea typeface="+mn-ea"/>
                <a:cs typeface="+mn-cs"/>
              </a:rPr>
              <a:t> or with scleroderma, but with retention in</a:t>
            </a:r>
            <a:r>
              <a:rPr lang="sr-Latn-RS" sz="1200" kern="1200" baseline="0" dirty="0" smtClean="0">
                <a:solidFill>
                  <a:schemeClr val="tx1"/>
                </a:solidFill>
                <a:latin typeface="Arial" charset="0"/>
                <a:ea typeface="+mn-ea"/>
                <a:cs typeface="+mn-cs"/>
              </a:rPr>
              <a:t> </a:t>
            </a:r>
            <a:r>
              <a:rPr lang="en-US" sz="1200" kern="1200" baseline="0" dirty="0" smtClean="0">
                <a:solidFill>
                  <a:schemeClr val="tx1"/>
                </a:solidFill>
                <a:latin typeface="Arial" charset="0"/>
                <a:ea typeface="+mn-ea"/>
                <a:cs typeface="+mn-cs"/>
              </a:rPr>
              <a:t>distal rather than middle portion of esophagus</a:t>
            </a:r>
            <a:endParaRPr lang="sr-Latn-C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29</a:t>
            </a:fld>
            <a:endParaRPr lang="en-US"/>
          </a:p>
        </p:txBody>
      </p:sp>
    </p:spTree>
    <p:extLst>
      <p:ext uri="{BB962C8B-B14F-4D97-AF65-F5344CB8AC3E}">
        <p14:creationId xmlns:p14="http://schemas.microsoft.com/office/powerpoint/2010/main" xmlns="" val="2794601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sr-Latn-CS" dirty="0" smtClean="0"/>
          </a:p>
        </p:txBody>
      </p:sp>
      <p:sp>
        <p:nvSpPr>
          <p:cNvPr id="4" name="Slide Number Placeholder 3"/>
          <p:cNvSpPr>
            <a:spLocks noGrp="1"/>
          </p:cNvSpPr>
          <p:nvPr>
            <p:ph type="sldNum" sz="quarter" idx="10"/>
          </p:nvPr>
        </p:nvSpPr>
        <p:spPr/>
        <p:txBody>
          <a:bodyPr/>
          <a:lstStyle/>
          <a:p>
            <a:fld id="{D506F578-5EC1-4D50-BD6A-C21F165BC104}" type="slidenum">
              <a:rPr lang="en-US" smtClean="0"/>
              <a:pPr/>
              <a:t>30</a:t>
            </a:fld>
            <a:endParaRPr lang="en-US"/>
          </a:p>
        </p:txBody>
      </p:sp>
    </p:spTree>
    <p:extLst>
      <p:ext uri="{BB962C8B-B14F-4D97-AF65-F5344CB8AC3E}">
        <p14:creationId xmlns:p14="http://schemas.microsoft.com/office/powerpoint/2010/main" xmlns="" val="283511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36</a:t>
            </a:fld>
            <a:endParaRPr lang="en-US"/>
          </a:p>
        </p:txBody>
      </p:sp>
    </p:spTree>
    <p:extLst>
      <p:ext uri="{BB962C8B-B14F-4D97-AF65-F5344CB8AC3E}">
        <p14:creationId xmlns:p14="http://schemas.microsoft.com/office/powerpoint/2010/main" xmlns="" val="2401335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err="1" smtClean="0"/>
              <a:t>Odojcad</a:t>
            </a:r>
            <a:r>
              <a:rPr lang="en-US" dirty="0" smtClean="0"/>
              <a:t> u </a:t>
            </a:r>
            <a:r>
              <a:rPr lang="en-US" dirty="0" err="1" smtClean="0"/>
              <a:t>vreme</a:t>
            </a:r>
            <a:r>
              <a:rPr lang="en-US" dirty="0" smtClean="0"/>
              <a:t> </a:t>
            </a:r>
            <a:r>
              <a:rPr lang="en-US" dirty="0" err="1" smtClean="0"/>
              <a:t>obroka</a:t>
            </a:r>
            <a:r>
              <a:rPr lang="en-US" dirty="0" smtClean="0"/>
              <a:t>, </a:t>
            </a:r>
            <a:r>
              <a:rPr lang="en-US" dirty="0" err="1" smtClean="0"/>
              <a:t>ponoviti</a:t>
            </a:r>
            <a:r>
              <a:rPr lang="en-US" dirty="0" smtClean="0"/>
              <a:t> 4-minutni scan </a:t>
            </a:r>
            <a:r>
              <a:rPr lang="en-US" dirty="0" err="1" smtClean="0"/>
              <a:t>dok</a:t>
            </a:r>
            <a:r>
              <a:rPr lang="en-US" dirty="0" smtClean="0"/>
              <a:t> ne </a:t>
            </a:r>
            <a:r>
              <a:rPr lang="en-US" dirty="0" err="1" smtClean="0"/>
              <a:t>popije</a:t>
            </a:r>
            <a:r>
              <a:rPr lang="en-US" dirty="0" smtClean="0"/>
              <a:t> </a:t>
            </a:r>
            <a:r>
              <a:rPr lang="en-US" dirty="0" err="1" smtClean="0"/>
              <a:t>sve</a:t>
            </a:r>
            <a:r>
              <a:rPr lang="en-US" dirty="0" smtClean="0"/>
              <a:t> </a:t>
            </a:r>
            <a:r>
              <a:rPr lang="en-US" dirty="0" err="1" smtClean="0"/>
              <a:t>iz</a:t>
            </a:r>
            <a:r>
              <a:rPr lang="en-US" dirty="0" smtClean="0"/>
              <a:t> </a:t>
            </a:r>
            <a:r>
              <a:rPr lang="en-US" dirty="0" err="1" smtClean="0"/>
              <a:t>flasice</a:t>
            </a:r>
            <a:endParaRPr lang="en-US" dirty="0" smtClean="0"/>
          </a:p>
          <a:p>
            <a:endParaRPr lang="sr-Latn-C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37</a:t>
            </a:fld>
            <a:endParaRPr lang="en-US"/>
          </a:p>
        </p:txBody>
      </p:sp>
    </p:spTree>
    <p:extLst>
      <p:ext uri="{BB962C8B-B14F-4D97-AF65-F5344CB8AC3E}">
        <p14:creationId xmlns:p14="http://schemas.microsoft.com/office/powerpoint/2010/main" xmlns="" val="859295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There is markedly increased FDG activity (maximum SUV 8.7 and average SUV 5.8) within a 5 cm mass involving the distal esophagus, spanning the GE junction with involvement of the gastric </a:t>
            </a:r>
            <a:r>
              <a:rPr lang="en-US" dirty="0" err="1" smtClean="0"/>
              <a:t>cardia</a:t>
            </a:r>
            <a:r>
              <a:rPr lang="en-US" dirty="0" smtClean="0"/>
              <a:t> consistent with known esophageal cancer. There was also increased activity (maximum SUV of 4.4 with an average SUV of 3.7) with a celiac region lymph node compatible with metastatic nodal disease.</a:t>
            </a:r>
          </a:p>
          <a:p>
            <a:endParaRPr lang="sr-Latn-C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40</a:t>
            </a:fld>
            <a:endParaRPr lang="en-US"/>
          </a:p>
        </p:txBody>
      </p:sp>
    </p:spTree>
    <p:extLst>
      <p:ext uri="{BB962C8B-B14F-4D97-AF65-F5344CB8AC3E}">
        <p14:creationId xmlns:p14="http://schemas.microsoft.com/office/powerpoint/2010/main" xmlns="" val="3438145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4</a:t>
            </a:fld>
            <a:endParaRPr lang="en-US"/>
          </a:p>
        </p:txBody>
      </p:sp>
    </p:spTree>
    <p:extLst>
      <p:ext uri="{BB962C8B-B14F-4D97-AF65-F5344CB8AC3E}">
        <p14:creationId xmlns:p14="http://schemas.microsoft.com/office/powerpoint/2010/main" xmlns="" val="14137603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Scintigraphic analysis of gastric motility is noninvasive,reproducible, simple to perform, accurate and quantitative. The physiology of gastric emptying can be accurately characterized and quantified. Despite the advances in radiology, endoscopy, and manometry in recent years, scintigraphy remains the gold standard for evaluation of gastric emptying due to its physiologic approach, ease of use, and quantitative results. </a:t>
            </a:r>
          </a:p>
          <a:p>
            <a:r>
              <a:rPr lang="en-US" smtClean="0"/>
              <a:t>gastroparesis, but the term implies that gastric emptying is delayed in the absence of mechanical obstruction.</a:t>
            </a:r>
            <a:r>
              <a:rPr lang="en-US" baseline="30000" smtClean="0"/>
              <a:t>[1]</a:t>
            </a:r>
            <a:r>
              <a:rPr lang="en-US" smtClean="0"/>
              <a:t> Most patients present with upper-gastrointestinal symptoms, such as nausea, vomiting, or bloating,</a:t>
            </a:r>
            <a:r>
              <a:rPr lang="en-US" baseline="30000" smtClean="0"/>
              <a:t>[2]</a:t>
            </a:r>
            <a:r>
              <a:rPr lang="en-US" smtClean="0"/>
              <a:t> but the relationship of symptoms to disordered gastric motor function is weak, suggesting that their etiology is multifactorial</a:t>
            </a:r>
          </a:p>
          <a:p>
            <a:pPr eaLnBrk="1" hangingPunct="1"/>
            <a:r>
              <a:rPr lang="en-US" b="1" smtClean="0"/>
              <a:t>Billroth I or II operations were associated with fast gastric emptying for liquids and unchanged for solids</a:t>
            </a:r>
            <a:r>
              <a:rPr lang="en-US" smtClean="0"/>
              <a:t>, but in these techniques, not only resecting the antrum and pylorus was performed, but truncal vagotomy was also performed in order to avoid anastomotic ulcers and, therefore, fast gastric emptying and dumping syn-</a:t>
            </a:r>
          </a:p>
          <a:p>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938BFDE3-9846-466E-9107-6C2BB36A8C63}" type="slidenum">
              <a:rPr lang="en-US">
                <a:solidFill>
                  <a:prstClr val="black"/>
                </a:solidFill>
              </a:rPr>
              <a:pPr>
                <a:defRPr/>
              </a:pPr>
              <a:t>44</a:t>
            </a:fld>
            <a:endParaRPr lang="en-US">
              <a:solidFill>
                <a:prstClr val="black"/>
              </a:solidFill>
            </a:endParaRPr>
          </a:p>
        </p:txBody>
      </p:sp>
    </p:spTree>
    <p:extLst>
      <p:ext uri="{BB962C8B-B14F-4D97-AF65-F5344CB8AC3E}">
        <p14:creationId xmlns:p14="http://schemas.microsoft.com/office/powerpoint/2010/main" xmlns="" val="897414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eaLnBrk="1" hangingPunct="1">
              <a:defRPr/>
            </a:pPr>
            <a:r>
              <a:rPr lang="en-US" dirty="0" smtClean="0"/>
              <a:t>esophagus, stomach, and proximal small bowel in the field of view</a:t>
            </a:r>
          </a:p>
          <a:p>
            <a:pPr eaLnBrk="1" hangingPunct="1">
              <a:defRPr/>
            </a:pPr>
            <a:r>
              <a:rPr lang="en-US" i="1" dirty="0" smtClean="0"/>
              <a:t>Decay correction is</a:t>
            </a:r>
            <a:r>
              <a:rPr lang="x-none" i="1" dirty="0" smtClean="0"/>
              <a:t> </a:t>
            </a:r>
            <a:r>
              <a:rPr lang="en-US" i="1" dirty="0" smtClean="0"/>
              <a:t>mandatory for accurate quantification</a:t>
            </a:r>
            <a:r>
              <a:rPr lang="x-none" i="1" dirty="0" smtClean="0"/>
              <a:t> </a:t>
            </a:r>
            <a:r>
              <a:rPr lang="en-US" dirty="0" smtClean="0"/>
              <a:t>of gastric emptying because of the short half-life</a:t>
            </a:r>
          </a:p>
          <a:p>
            <a:pPr eaLnBrk="1" hangingPunct="1">
              <a:defRPr/>
            </a:pPr>
            <a:r>
              <a:rPr lang="en-US" dirty="0" smtClean="0"/>
              <a:t>of Tc-99m and the relatively long study time. </a:t>
            </a:r>
            <a:endParaRPr lang="x-none" dirty="0" smtClean="0"/>
          </a:p>
          <a:p>
            <a:pPr eaLnBrk="1" hangingPunct="1">
              <a:defRPr/>
            </a:pPr>
            <a:r>
              <a:rPr lang="en-US" i="1" dirty="0" smtClean="0"/>
              <a:t>Attenuation</a:t>
            </a:r>
            <a:r>
              <a:rPr lang="x-none" i="1" dirty="0" smtClean="0"/>
              <a:t> </a:t>
            </a:r>
            <a:r>
              <a:rPr lang="en-US" i="1" dirty="0" smtClean="0"/>
              <a:t>correction should also routinely be performed because</a:t>
            </a:r>
            <a:r>
              <a:rPr lang="x-none" i="1" dirty="0" smtClean="0"/>
              <a:t> </a:t>
            </a:r>
            <a:r>
              <a:rPr lang="en-US" dirty="0" smtClean="0"/>
              <a:t>of the variable soft tissue attenuation as the meal</a:t>
            </a:r>
          </a:p>
          <a:p>
            <a:pPr eaLnBrk="1" hangingPunct="1">
              <a:defRPr/>
            </a:pPr>
            <a:r>
              <a:rPr lang="en-US" dirty="0" smtClean="0"/>
              <a:t>moves from the relatively posterior (</a:t>
            </a:r>
            <a:r>
              <a:rPr lang="en-US" dirty="0" err="1" smtClean="0"/>
              <a:t>fundus</a:t>
            </a:r>
            <a:r>
              <a:rPr lang="en-US" dirty="0" smtClean="0"/>
              <a:t>) to the</a:t>
            </a:r>
            <a:r>
              <a:rPr lang="x-none" dirty="0" smtClean="0"/>
              <a:t> </a:t>
            </a:r>
            <a:r>
              <a:rPr lang="en-US" dirty="0" smtClean="0"/>
              <a:t>more anterior (</a:t>
            </a:r>
            <a:r>
              <a:rPr lang="en-US" dirty="0" err="1" smtClean="0"/>
              <a:t>antrum</a:t>
            </a:r>
            <a:r>
              <a:rPr lang="en-US" dirty="0" smtClean="0"/>
              <a:t>). The lack of attenuation correction</a:t>
            </a:r>
            <a:r>
              <a:rPr lang="x-none" dirty="0" smtClean="0"/>
              <a:t> </a:t>
            </a:r>
            <a:r>
              <a:rPr lang="en-US" dirty="0" smtClean="0"/>
              <a:t>results in an underestimation of gastric emptying</a:t>
            </a:r>
            <a:r>
              <a:rPr lang="x-none" dirty="0" smtClean="0"/>
              <a:t> </a:t>
            </a:r>
            <a:r>
              <a:rPr lang="en-US" dirty="0" smtClean="0"/>
              <a:t>of 10–50%. This is a serious and frequent problem</a:t>
            </a:r>
            <a:r>
              <a:rPr lang="x-none" dirty="0" smtClean="0"/>
              <a:t> </a:t>
            </a:r>
            <a:r>
              <a:rPr lang="en-US" dirty="0" smtClean="0"/>
              <a:t>in obese patients. The need for attenuation correction</a:t>
            </a:r>
            <a:r>
              <a:rPr lang="x-none" dirty="0" smtClean="0"/>
              <a:t> </a:t>
            </a:r>
            <a:r>
              <a:rPr lang="en-US" dirty="0" smtClean="0"/>
              <a:t>is less in thin patients, but significant errors occur</a:t>
            </a:r>
            <a:r>
              <a:rPr lang="x-none" dirty="0" smtClean="0"/>
              <a:t> </a:t>
            </a:r>
            <a:r>
              <a:rPr lang="en-US" dirty="0" smtClean="0"/>
              <a:t>which are not predictable prior to the study. Thus attenuation</a:t>
            </a:r>
            <a:r>
              <a:rPr lang="x-none" dirty="0" smtClean="0"/>
              <a:t> </a:t>
            </a:r>
            <a:r>
              <a:rPr lang="en-US" dirty="0" smtClean="0"/>
              <a:t>correction should be routine for all solid gastric</a:t>
            </a:r>
          </a:p>
          <a:p>
            <a:pPr eaLnBrk="1" hangingPunct="1">
              <a:defRPr/>
            </a:pPr>
            <a:r>
              <a:rPr lang="en-US" dirty="0" smtClean="0"/>
              <a:t>emptying studies. However, it is not necessary for</a:t>
            </a:r>
            <a:r>
              <a:rPr lang="x-none" dirty="0" smtClean="0"/>
              <a:t> </a:t>
            </a:r>
            <a:r>
              <a:rPr lang="en-US" dirty="0" smtClean="0"/>
              <a:t>liquid emptying.</a:t>
            </a:r>
          </a:p>
          <a:p>
            <a:pPr eaLnBrk="1" hangingPunct="1">
              <a:defRPr/>
            </a:pPr>
            <a:r>
              <a:rPr lang="en-US" dirty="0" smtClean="0"/>
              <a:t>The standard method for attenuation correction is</a:t>
            </a:r>
            <a:r>
              <a:rPr lang="x-none" dirty="0" smtClean="0"/>
              <a:t> </a:t>
            </a:r>
            <a:r>
              <a:rPr lang="en-US" dirty="0" smtClean="0"/>
              <a:t>the </a:t>
            </a:r>
            <a:r>
              <a:rPr lang="en-US" i="1" dirty="0" smtClean="0"/>
              <a:t>geometric</a:t>
            </a:r>
            <a:r>
              <a:rPr lang="x-none" i="1" dirty="0" smtClean="0"/>
              <a:t> </a:t>
            </a:r>
            <a:r>
              <a:rPr lang="en-US" i="1" dirty="0" smtClean="0"/>
              <a:t>mean</a:t>
            </a:r>
            <a:r>
              <a:rPr lang="x-none" i="1" dirty="0" smtClean="0"/>
              <a:t> </a:t>
            </a:r>
            <a:r>
              <a:rPr lang="en-US" i="1" dirty="0" smtClean="0"/>
              <a:t>method (square root of the product</a:t>
            </a:r>
            <a:r>
              <a:rPr lang="x-none" i="1" dirty="0" smtClean="0"/>
              <a:t> </a:t>
            </a:r>
            <a:r>
              <a:rPr lang="en-US" dirty="0" smtClean="0"/>
              <a:t>of the anterior and posterior views). If only a single</a:t>
            </a:r>
            <a:r>
              <a:rPr lang="x-none" dirty="0" smtClean="0"/>
              <a:t> </a:t>
            </a:r>
            <a:r>
              <a:rPr lang="en-US" dirty="0" smtClean="0"/>
              <a:t>headed</a:t>
            </a:r>
            <a:r>
              <a:rPr lang="x-none" dirty="0" smtClean="0"/>
              <a:t> </a:t>
            </a:r>
            <a:r>
              <a:rPr lang="en-US" dirty="0" smtClean="0"/>
              <a:t>camera is available, the opposing images must</a:t>
            </a:r>
            <a:r>
              <a:rPr lang="x-none" dirty="0" smtClean="0"/>
              <a:t> </a:t>
            </a:r>
            <a:r>
              <a:rPr lang="en-US" dirty="0" smtClean="0"/>
              <a:t>be acquired sequentially.</a:t>
            </a:r>
            <a:endParaRPr lang="en-US" dirty="0"/>
          </a:p>
        </p:txBody>
      </p:sp>
      <p:sp>
        <p:nvSpPr>
          <p:cNvPr id="4" name="Slide Number Placeholder 3"/>
          <p:cNvSpPr>
            <a:spLocks noGrp="1"/>
          </p:cNvSpPr>
          <p:nvPr>
            <p:ph type="sldNum" sz="quarter" idx="5"/>
          </p:nvPr>
        </p:nvSpPr>
        <p:spPr/>
        <p:txBody>
          <a:bodyPr/>
          <a:lstStyle/>
          <a:p>
            <a:pPr>
              <a:defRPr/>
            </a:pPr>
            <a:fld id="{A6BA973C-C2A7-4158-BC6A-197E5533735E}" type="slidenum">
              <a:rPr lang="en-US">
                <a:solidFill>
                  <a:prstClr val="black"/>
                </a:solidFill>
              </a:rPr>
              <a:pPr>
                <a:defRPr/>
              </a:pPr>
              <a:t>45</a:t>
            </a:fld>
            <a:endParaRPr lang="en-US">
              <a:solidFill>
                <a:prstClr val="black"/>
              </a:solidFill>
            </a:endParaRPr>
          </a:p>
        </p:txBody>
      </p:sp>
    </p:spTree>
    <p:extLst>
      <p:ext uri="{BB962C8B-B14F-4D97-AF65-F5344CB8AC3E}">
        <p14:creationId xmlns:p14="http://schemas.microsoft.com/office/powerpoint/2010/main" xmlns="" val="235590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gastric emptying curve can be analyzed in several mathematical ways to determine both the emptying rate and lag phase.</a:t>
            </a:r>
          </a:p>
          <a:p>
            <a:r>
              <a:rPr lang="en-US" smtClean="0"/>
              <a:t>Display of images in a cine format should be done to better demonstrate gastric anatomy and findings such as esophageal reflux, overlap of small bowel with gastric ROI, and possible</a:t>
            </a:r>
          </a:p>
          <a:p>
            <a:r>
              <a:rPr lang="en-US" smtClean="0"/>
              <a:t>movement of gastric contents outside the drawn ROI. Regional motility (e.g., antral contraction frequency and amplitude)</a:t>
            </a:r>
          </a:p>
          <a:p>
            <a:endParaRPr lang="en-US" smtClean="0"/>
          </a:p>
        </p:txBody>
      </p:sp>
      <p:sp>
        <p:nvSpPr>
          <p:cNvPr id="4" name="Slide Number Placeholder 3"/>
          <p:cNvSpPr>
            <a:spLocks noGrp="1"/>
          </p:cNvSpPr>
          <p:nvPr>
            <p:ph type="sldNum" sz="quarter" idx="5"/>
          </p:nvPr>
        </p:nvSpPr>
        <p:spPr/>
        <p:txBody>
          <a:bodyPr/>
          <a:lstStyle/>
          <a:p>
            <a:pPr>
              <a:defRPr/>
            </a:pPr>
            <a:fld id="{72012D8B-BED8-4178-BB4A-500CDF4B3B95}" type="slidenum">
              <a:rPr lang="en-US">
                <a:solidFill>
                  <a:prstClr val="black"/>
                </a:solidFill>
              </a:rPr>
              <a:pPr>
                <a:defRPr/>
              </a:pPr>
              <a:t>46</a:t>
            </a:fld>
            <a:endParaRPr lang="en-US">
              <a:solidFill>
                <a:prstClr val="black"/>
              </a:solidFill>
            </a:endParaRPr>
          </a:p>
        </p:txBody>
      </p:sp>
    </p:spTree>
    <p:extLst>
      <p:ext uri="{BB962C8B-B14F-4D97-AF65-F5344CB8AC3E}">
        <p14:creationId xmlns:p14="http://schemas.microsoft.com/office/powerpoint/2010/main" xmlns="" val="958795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Gastric emptying scintigraphyIn these two-hour images, note the normal emptying (51 percent empty, normal range 31-67 percent) in the left image, with significantly more tracer shown in the small intestine than in the right image, which shows delayed emptying (26 percent empty) and much less tracer in the intestine. Printed with permission. Digestive Diseases Update. Mayo Clinic. 2014.</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0023ACBC-B110-4267-A2F5-ADEB7FC64F4F}" type="slidenum">
              <a:rPr lang="en-US">
                <a:solidFill>
                  <a:prstClr val="black"/>
                </a:solidFill>
              </a:rPr>
              <a:pPr>
                <a:defRPr/>
              </a:pPr>
              <a:t>47</a:t>
            </a:fld>
            <a:endParaRPr lang="en-US">
              <a:solidFill>
                <a:prstClr val="black"/>
              </a:solidFill>
            </a:endParaRPr>
          </a:p>
        </p:txBody>
      </p:sp>
    </p:spTree>
    <p:extLst>
      <p:ext uri="{BB962C8B-B14F-4D97-AF65-F5344CB8AC3E}">
        <p14:creationId xmlns:p14="http://schemas.microsoft.com/office/powerpoint/2010/main" xmlns="" val="2688757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Predstavlja zaostatak embrionalnog vitelusnog kanala (ductus vitellointestinalis) I </a:t>
            </a:r>
            <a:r>
              <a:rPr lang="vi-VN" smtClean="0"/>
              <a:t>predstavlja komunikaciju između</a:t>
            </a:r>
          </a:p>
          <a:p>
            <a:r>
              <a:rPr lang="en-US" smtClean="0"/>
              <a:t>umbilikalne crevne vijuge embriona i žumančane kese –vitelinske kesice. Stoga je uvek na antimezenteričnoj, tj.</a:t>
            </a:r>
          </a:p>
          <a:p>
            <a:r>
              <a:rPr lang="en-US" smtClean="0"/>
              <a:t>slobodnoj ivici tankog creva.</a:t>
            </a:r>
            <a:r>
              <a:rPr lang="pl-PL" smtClean="0"/>
              <a:t>Javlja se u oko 2% populacije,</a:t>
            </a:r>
            <a:r>
              <a:rPr lang="en-US" smtClean="0"/>
              <a:t>dva puta češće kod muškaraca </a:t>
            </a:r>
            <a:r>
              <a:rPr lang="pl-PL" smtClean="0"/>
              <a:t>nego kod žena, obično lociran na</a:t>
            </a:r>
            <a:r>
              <a:rPr lang="en-US" smtClean="0"/>
              <a:t> </a:t>
            </a:r>
            <a:r>
              <a:rPr lang="pl-PL" smtClean="0"/>
              <a:t>udaljenosti od 15cm do 3,5m </a:t>
            </a:r>
            <a:r>
              <a:rPr lang="en-US" smtClean="0"/>
              <a:t>(prosečno 62cm) od ileocekalnog </a:t>
            </a:r>
            <a:r>
              <a:rPr lang="pl-PL" smtClean="0"/>
              <a:t>ušća i dugačak do 15cm</a:t>
            </a:r>
            <a:r>
              <a:rPr lang="en-US" smtClean="0"/>
              <a:t> (prosečno 5cm).</a:t>
            </a:r>
          </a:p>
          <a:p>
            <a:r>
              <a:rPr lang="sr-Latn-CS" smtClean="0"/>
              <a:t>Lokalizacija Mekelovog divertikuluma sa funkcionalnom sluznicom želuca</a:t>
            </a:r>
            <a:endParaRPr lang="en-US" smtClean="0"/>
          </a:p>
          <a:p>
            <a:r>
              <a:rPr lang="sr-Latn-CS" smtClean="0"/>
              <a:t>Otkrivanje krvarenja u GIT-u</a:t>
            </a:r>
            <a:endParaRPr lang="en-US" smtClean="0"/>
          </a:p>
          <a:p>
            <a:r>
              <a:rPr lang="sr-Latn-CS" smtClean="0"/>
              <a:t>Nalaz pozitivan na krv u fecesu</a:t>
            </a:r>
            <a:endParaRPr lang="en-US" smtClean="0"/>
          </a:p>
          <a:p>
            <a:r>
              <a:rPr lang="sr-Latn-CS" smtClean="0"/>
              <a:t>Ispitivanje bola u abdomenu (posebno kod dece). Obično u ranom dobu zbog abnormalnog razvoja  fetalnog intestinuma  iz žumančane  kese, nepotpunog zatvaranja  žumančanog voda  u obično  do 45 cm udaljenosti  od ileocekalne valvule. Može sadržati tkivo duodenuma, ileuma, kolona, pankreasa ili želuca. </a:t>
            </a:r>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8B8B6AF7-D1A5-405E-B03C-CF9F0EED4A3A}" type="slidenum">
              <a:rPr lang="en-US">
                <a:solidFill>
                  <a:prstClr val="black"/>
                </a:solidFill>
              </a:rPr>
              <a:pPr>
                <a:defRPr/>
              </a:pPr>
              <a:t>48</a:t>
            </a:fld>
            <a:endParaRPr lang="en-US">
              <a:solidFill>
                <a:prstClr val="black"/>
              </a:solidFill>
            </a:endParaRPr>
          </a:p>
        </p:txBody>
      </p:sp>
    </p:spTree>
    <p:extLst>
      <p:ext uri="{BB962C8B-B14F-4D97-AF65-F5344CB8AC3E}">
        <p14:creationId xmlns:p14="http://schemas.microsoft.com/office/powerpoint/2010/main" xmlns="" val="338964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eaLnBrk="1" hangingPunct="1">
              <a:defRPr/>
            </a:pPr>
            <a:r>
              <a:rPr lang="en-US" dirty="0" smtClean="0"/>
              <a:t>Potassium </a:t>
            </a:r>
            <a:r>
              <a:rPr lang="en-US" dirty="0" err="1" smtClean="0"/>
              <a:t>perchlorate</a:t>
            </a:r>
            <a:r>
              <a:rPr lang="x-none" dirty="0" smtClean="0"/>
              <a:t> </a:t>
            </a:r>
            <a:r>
              <a:rPr lang="en-US" dirty="0" smtClean="0"/>
              <a:t>should not be administered to block the thyroid</a:t>
            </a:r>
            <a:r>
              <a:rPr lang="x-none" dirty="0" smtClean="0"/>
              <a:t> </a:t>
            </a:r>
            <a:r>
              <a:rPr lang="en-US" dirty="0" smtClean="0"/>
              <a:t>because it will also prevent gastric uptake. Premedication</a:t>
            </a:r>
          </a:p>
          <a:p>
            <a:pPr eaLnBrk="1" hangingPunct="1">
              <a:defRPr/>
            </a:pPr>
            <a:r>
              <a:rPr lang="en-US" dirty="0" smtClean="0"/>
              <a:t>with </a:t>
            </a:r>
            <a:r>
              <a:rPr lang="en-US" dirty="0" err="1" smtClean="0"/>
              <a:t>cimetidine</a:t>
            </a:r>
            <a:r>
              <a:rPr lang="en-US" dirty="0" smtClean="0"/>
              <a:t>, 20 mg/kg orally for 2 days </a:t>
            </a:r>
            <a:r>
              <a:rPr lang="en-US" dirty="0" err="1" smtClean="0"/>
              <a:t>Pentagastrin</a:t>
            </a:r>
            <a:r>
              <a:rPr lang="en-US" dirty="0" smtClean="0"/>
              <a:t> has been used in the past to stimulate gastric</a:t>
            </a:r>
            <a:r>
              <a:rPr lang="x-none" dirty="0" smtClean="0"/>
              <a:t> </a:t>
            </a:r>
            <a:r>
              <a:rPr lang="en-US" dirty="0" smtClean="0"/>
              <a:t>secretion, but has side effects and is no longer commercially available. Glucagon can be used to paralyze</a:t>
            </a:r>
            <a:r>
              <a:rPr lang="x-none" dirty="0" smtClean="0"/>
              <a:t> </a:t>
            </a:r>
            <a:r>
              <a:rPr lang="en-US" dirty="0" smtClean="0"/>
              <a:t>the bowel. relaxes the smooth muscles of the gastrointestinal</a:t>
            </a:r>
            <a:r>
              <a:rPr lang="x-none" dirty="0" smtClean="0"/>
              <a:t> </a:t>
            </a:r>
            <a:r>
              <a:rPr lang="en-US" dirty="0" smtClean="0"/>
              <a:t>tract, slightly suppressing peristalsis and transit of any secreted 99mTc-pertechnetate through the small</a:t>
            </a:r>
            <a:r>
              <a:rPr lang="x-none" dirty="0" smtClean="0"/>
              <a:t> </a:t>
            </a:r>
            <a:r>
              <a:rPr lang="en-US" dirty="0" smtClean="0"/>
              <a:t>bowel. This movement of tracer may decrease the sensitivity</a:t>
            </a:r>
            <a:r>
              <a:rPr lang="x-none" dirty="0" smtClean="0"/>
              <a:t> </a:t>
            </a:r>
            <a:r>
              <a:rPr lang="en-US" dirty="0" smtClean="0"/>
              <a:t>of the study and the localization of ectopic gastric</a:t>
            </a:r>
            <a:r>
              <a:rPr lang="x-none" dirty="0" smtClean="0"/>
              <a:t> </a:t>
            </a:r>
            <a:r>
              <a:rPr lang="en-US" dirty="0" smtClean="0"/>
              <a:t>mucosa (4–6,9,15).</a:t>
            </a:r>
            <a:r>
              <a:rPr lang="x-none" dirty="0" smtClean="0"/>
              <a:t> </a:t>
            </a:r>
            <a:r>
              <a:rPr lang="en-US" dirty="0" smtClean="0"/>
              <a:t>Glucagon should not be administered to diabetic patients.</a:t>
            </a:r>
            <a:endParaRPr lang="x-none" dirty="0" smtClean="0"/>
          </a:p>
          <a:p>
            <a:pPr eaLnBrk="1" hangingPunct="1">
              <a:defRPr/>
            </a:pPr>
            <a:r>
              <a:rPr lang="en-US" dirty="0" smtClean="0"/>
              <a:t>Voiding prior to, during and at end of study</a:t>
            </a:r>
            <a:r>
              <a:rPr lang="x-none" dirty="0" smtClean="0"/>
              <a:t> </a:t>
            </a:r>
            <a:r>
              <a:rPr lang="en-US" dirty="0" smtClean="0"/>
              <a:t>is suggested since the bladder (cold or hot) may obscure</a:t>
            </a:r>
            <a:r>
              <a:rPr lang="x-none" dirty="0" smtClean="0"/>
              <a:t> </a:t>
            </a:r>
            <a:r>
              <a:rPr lang="en-US" dirty="0" err="1" smtClean="0"/>
              <a:t>diverticular</a:t>
            </a:r>
            <a:r>
              <a:rPr lang="en-US" dirty="0" smtClean="0"/>
              <a:t> mucosal uptake.</a:t>
            </a:r>
            <a:r>
              <a:rPr lang="x-none" dirty="0" smtClean="0"/>
              <a:t> </a:t>
            </a:r>
            <a:endParaRPr lang="en-US" dirty="0" smtClean="0"/>
          </a:p>
          <a:p>
            <a:pPr eaLnBrk="1" hangingPunct="1">
              <a:defRPr/>
            </a:pPr>
            <a:r>
              <a:rPr lang="en-US" dirty="0" smtClean="0"/>
              <a:t>The imaging field of view should be from the </a:t>
            </a:r>
            <a:r>
              <a:rPr lang="en-US" dirty="0" err="1" smtClean="0"/>
              <a:t>xiphoid</a:t>
            </a:r>
            <a:r>
              <a:rPr lang="x-none" dirty="0" smtClean="0"/>
              <a:t> </a:t>
            </a:r>
            <a:r>
              <a:rPr lang="en-US" dirty="0" smtClean="0"/>
              <a:t>to </a:t>
            </a:r>
            <a:r>
              <a:rPr lang="en-US" dirty="0" err="1" smtClean="0"/>
              <a:t>symphysis</a:t>
            </a:r>
            <a:r>
              <a:rPr lang="en-US" dirty="0" smtClean="0"/>
              <a:t> pubis. Tc-99m </a:t>
            </a:r>
            <a:r>
              <a:rPr lang="en-US" dirty="0" err="1" smtClean="0"/>
              <a:t>pertechnetate</a:t>
            </a:r>
            <a:r>
              <a:rPr lang="en-US" dirty="0" smtClean="0"/>
              <a:t>,</a:t>
            </a:r>
          </a:p>
          <a:p>
            <a:pPr eaLnBrk="1" hangingPunct="1">
              <a:defRPr/>
            </a:pPr>
            <a:r>
              <a:rPr lang="en-US" dirty="0" smtClean="0"/>
              <a:t>30–100 </a:t>
            </a:r>
            <a:r>
              <a:rPr lang="en-US" dirty="0" err="1" smtClean="0"/>
              <a:t>μCi</a:t>
            </a:r>
            <a:r>
              <a:rPr lang="en-US" dirty="0" smtClean="0"/>
              <a:t>/kg, is injected intravenously. Flow images</a:t>
            </a:r>
            <a:r>
              <a:rPr lang="x-none" dirty="0" smtClean="0"/>
              <a:t> </a:t>
            </a:r>
            <a:r>
              <a:rPr lang="en-US" dirty="0" smtClean="0"/>
              <a:t>1–3 s/frame, are acquired for 1 min, followed by 1-min</a:t>
            </a:r>
          </a:p>
          <a:p>
            <a:pPr eaLnBrk="1" hangingPunct="1">
              <a:defRPr/>
            </a:pPr>
            <a:r>
              <a:rPr lang="en-US" dirty="0" smtClean="0"/>
              <a:t>frames for 60 min. Post-void images and left and right</a:t>
            </a:r>
            <a:r>
              <a:rPr lang="x-none" dirty="0" smtClean="0"/>
              <a:t> </a:t>
            </a:r>
            <a:r>
              <a:rPr lang="en-US" dirty="0" smtClean="0"/>
              <a:t>anterior oblique and posterior view images are suggested.</a:t>
            </a:r>
            <a:endParaRPr lang="en-US" dirty="0"/>
          </a:p>
        </p:txBody>
      </p:sp>
      <p:sp>
        <p:nvSpPr>
          <p:cNvPr id="4" name="Slide Number Placeholder 3"/>
          <p:cNvSpPr>
            <a:spLocks noGrp="1"/>
          </p:cNvSpPr>
          <p:nvPr>
            <p:ph type="sldNum" sz="quarter" idx="5"/>
          </p:nvPr>
        </p:nvSpPr>
        <p:spPr/>
        <p:txBody>
          <a:bodyPr/>
          <a:lstStyle/>
          <a:p>
            <a:pPr>
              <a:defRPr/>
            </a:pPr>
            <a:fld id="{1AC4FD5D-CDC2-451C-A248-C9079B0DCF64}" type="slidenum">
              <a:rPr lang="en-US">
                <a:solidFill>
                  <a:prstClr val="black"/>
                </a:solidFill>
              </a:rPr>
              <a:pPr>
                <a:defRPr/>
              </a:pPr>
              <a:t>50</a:t>
            </a:fld>
            <a:endParaRPr lang="en-US">
              <a:solidFill>
                <a:prstClr val="black"/>
              </a:solidFill>
            </a:endParaRPr>
          </a:p>
        </p:txBody>
      </p:sp>
    </p:spTree>
    <p:extLst>
      <p:ext uri="{BB962C8B-B14F-4D97-AF65-F5344CB8AC3E}">
        <p14:creationId xmlns:p14="http://schemas.microsoft.com/office/powerpoint/2010/main" xmlns="" val="25274131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b="1" dirty="0" smtClean="0"/>
              <a:t>Normalni rezultati</a:t>
            </a:r>
            <a:endParaRPr lang="en-US" b="1" u="sng" dirty="0" smtClean="0"/>
          </a:p>
          <a:p>
            <a:r>
              <a:rPr lang="sr-Latn-CS" dirty="0" smtClean="0"/>
              <a:t> Vide se srce i veliki krvni sudovi</a:t>
            </a:r>
            <a:endParaRPr lang="en-US" b="1" u="sng" dirty="0" smtClean="0"/>
          </a:p>
          <a:p>
            <a:r>
              <a:rPr lang="sr-Latn-CS" dirty="0" smtClean="0"/>
              <a:t>Aktivnost u mokraćnoj bešici, crevu i genitalnoj regiji su nepoželjni.</a:t>
            </a:r>
          </a:p>
          <a:p>
            <a:endParaRPr lang="en-US" b="1" u="sng" dirty="0" smtClean="0"/>
          </a:p>
          <a:p>
            <a:r>
              <a:rPr lang="en-US" dirty="0" smtClean="0"/>
              <a:t>The key diagnostic criteria for </a:t>
            </a:r>
            <a:r>
              <a:rPr lang="en-US" dirty="0" err="1" smtClean="0"/>
              <a:t>scintigraphic</a:t>
            </a:r>
            <a:r>
              <a:rPr lang="en-US" dirty="0" smtClean="0"/>
              <a:t> gastrointestinal bleeding are the appearance of activity outside the expected anatomic blood pool structures, a change in the intensity of</a:t>
            </a:r>
            <a:br>
              <a:rPr lang="en-US" dirty="0" smtClean="0"/>
            </a:br>
            <a:r>
              <a:rPr lang="en-US" dirty="0" smtClean="0"/>
              <a:t>activity on consecutive images, and movement of activity in a pattern consistent with bowel. All 3 of these criteria must be satisfied to diagnose a site of active gastrointestinal bleeding.</a:t>
            </a:r>
          </a:p>
        </p:txBody>
      </p:sp>
      <p:sp>
        <p:nvSpPr>
          <p:cNvPr id="4" name="Slide Number Placeholder 3"/>
          <p:cNvSpPr>
            <a:spLocks noGrp="1"/>
          </p:cNvSpPr>
          <p:nvPr>
            <p:ph type="sldNum" sz="quarter" idx="5"/>
          </p:nvPr>
        </p:nvSpPr>
        <p:spPr/>
        <p:txBody>
          <a:bodyPr/>
          <a:lstStyle/>
          <a:p>
            <a:pPr>
              <a:defRPr/>
            </a:pPr>
            <a:fld id="{1936B798-4A85-4CE1-BCB9-CE7D59F68E74}" type="slidenum">
              <a:rPr lang="en-US">
                <a:solidFill>
                  <a:prstClr val="black"/>
                </a:solidFill>
              </a:rPr>
              <a:pPr>
                <a:defRPr/>
              </a:pPr>
              <a:t>55</a:t>
            </a:fld>
            <a:endParaRPr lang="en-US">
              <a:solidFill>
                <a:prstClr val="black"/>
              </a:solidFill>
            </a:endParaRPr>
          </a:p>
        </p:txBody>
      </p:sp>
    </p:spTree>
    <p:extLst>
      <p:ext uri="{BB962C8B-B14F-4D97-AF65-F5344CB8AC3E}">
        <p14:creationId xmlns:p14="http://schemas.microsoft.com/office/powerpoint/2010/main" xmlns="" val="619476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U srednjoj liniji abdomena, ispod račve aorte</a:t>
            </a:r>
          </a:p>
          <a:p>
            <a:r>
              <a:rPr lang="en-US" smtClean="0"/>
              <a:t>Small-bowel bleeding usually can be distinguished from large-bowel bleeding by its rapid curvilinear movement and usual central location in the abdomen or pelvis. In comparison, large-bowel bleeding has a more linear pattern and typically occurs in the periphery of the abdomen or pelvis. Large-bowel bleeding can also be visualized as an S-shaped pattern in the central pelvis conforming to the distribution of the rectosigmoid colon.</a:t>
            </a:r>
            <a:r>
              <a:rPr lang="sr-Latn-CS" b="1" smtClean="0"/>
              <a:t> Patološki nalaz:</a:t>
            </a:r>
            <a:endParaRPr lang="en-US" b="1" u="sng" smtClean="0"/>
          </a:p>
          <a:p>
            <a:r>
              <a:rPr lang="sr-Latn-CS" smtClean="0"/>
              <a:t>Protok: fokalna zona pojačane aktivnosti. Kolekcija krvi u abdominalnoj duplji može biti prisutna.</a:t>
            </a:r>
            <a:endParaRPr lang="en-US" b="1" u="sng" smtClean="0"/>
          </a:p>
          <a:p>
            <a:r>
              <a:rPr lang="sr-Latn-CS" smtClean="0"/>
              <a:t>Statičke slike: fokalno polje peristaltike  tokom vremena. Kolekcija krvi može perzistirati u abdominalnoj duplji i može se, ali ne mora pomerati.</a:t>
            </a:r>
            <a:endParaRPr lang="en-US" b="1" u="sng" smtClean="0"/>
          </a:p>
          <a:p>
            <a:r>
              <a:rPr lang="sr-Latn-CS" smtClean="0"/>
              <a:t>Ako ima malo pokreta ili ih uopšte nema, to može biti aktivnost u krvnim sudovima ili pool u abdominalnoj duplji. Tipične fokalne zone aktivnog krvarenja uključuju ascedentni, transferzalni, descedentni i sigmoidni kolon, desnu hepatičnu fleksuru, levu spleničnu fleksuru i tanko crevo.</a:t>
            </a:r>
            <a:endParaRPr lang="en-US" b="1" u="sng" smtClean="0"/>
          </a:p>
          <a:p>
            <a:r>
              <a:rPr lang="sr-Latn-CS" smtClean="0"/>
              <a:t> </a:t>
            </a:r>
            <a:endParaRPr lang="en-US" b="1" u="sng" smtClean="0"/>
          </a:p>
          <a:p>
            <a:endParaRPr lang="en-US" smtClean="0"/>
          </a:p>
          <a:p>
            <a:pPr eaLnBrk="1" hangingPunct="1"/>
            <a:endParaRPr lang="en-US" smtClean="0"/>
          </a:p>
        </p:txBody>
      </p:sp>
      <p:sp>
        <p:nvSpPr>
          <p:cNvPr id="4" name="Slide Number Placeholder 3"/>
          <p:cNvSpPr>
            <a:spLocks noGrp="1"/>
          </p:cNvSpPr>
          <p:nvPr>
            <p:ph type="sldNum" sz="quarter" idx="5"/>
          </p:nvPr>
        </p:nvSpPr>
        <p:spPr/>
        <p:txBody>
          <a:bodyPr/>
          <a:lstStyle/>
          <a:p>
            <a:pPr>
              <a:defRPr/>
            </a:pPr>
            <a:fld id="{1CAB7B36-2365-4374-BDA4-011D3FAD86F6}" type="slidenum">
              <a:rPr lang="en-US">
                <a:solidFill>
                  <a:prstClr val="black"/>
                </a:solidFill>
              </a:rPr>
              <a:pPr>
                <a:defRPr/>
              </a:pPr>
              <a:t>56</a:t>
            </a:fld>
            <a:endParaRPr lang="en-US">
              <a:solidFill>
                <a:prstClr val="black"/>
              </a:solidFill>
            </a:endParaRPr>
          </a:p>
        </p:txBody>
      </p:sp>
    </p:spTree>
    <p:extLst>
      <p:ext uri="{BB962C8B-B14F-4D97-AF65-F5344CB8AC3E}">
        <p14:creationId xmlns:p14="http://schemas.microsoft.com/office/powerpoint/2010/main" xmlns="" val="1404234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Krvarenje iz hepatičke fleksure kolona</a:t>
            </a:r>
          </a:p>
        </p:txBody>
      </p:sp>
      <p:sp>
        <p:nvSpPr>
          <p:cNvPr id="4" name="Slide Number Placeholder 3"/>
          <p:cNvSpPr>
            <a:spLocks noGrp="1"/>
          </p:cNvSpPr>
          <p:nvPr>
            <p:ph type="sldNum" sz="quarter" idx="5"/>
          </p:nvPr>
        </p:nvSpPr>
        <p:spPr/>
        <p:txBody>
          <a:bodyPr/>
          <a:lstStyle/>
          <a:p>
            <a:pPr>
              <a:defRPr/>
            </a:pPr>
            <a:fld id="{0BF7D5CB-3345-41E8-A3AD-99267BB067D7}" type="slidenum">
              <a:rPr lang="en-US">
                <a:solidFill>
                  <a:prstClr val="black"/>
                </a:solidFill>
              </a:rPr>
              <a:pPr>
                <a:defRPr/>
              </a:pPr>
              <a:t>57</a:t>
            </a:fld>
            <a:endParaRPr lang="en-US">
              <a:solidFill>
                <a:prstClr val="black"/>
              </a:solidFill>
            </a:endParaRPr>
          </a:p>
        </p:txBody>
      </p:sp>
    </p:spTree>
    <p:extLst>
      <p:ext uri="{BB962C8B-B14F-4D97-AF65-F5344CB8AC3E}">
        <p14:creationId xmlns:p14="http://schemas.microsoft.com/office/powerpoint/2010/main" xmlns="" val="1745493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H. Pylori infection is associated with adenocarcinoma and lymphoma of the stomach, </a:t>
            </a:r>
          </a:p>
          <a:p>
            <a:pPr eaLnBrk="1" hangingPunct="1"/>
            <a:r>
              <a:rPr lang="en-US" dirty="0" smtClean="0"/>
              <a:t>Given the very high probability of patients with duodenal ulcers being infected with H. Pylori ,t h e C-14 urea breath test has not been routinely recommended for initial diagnosis, but has been recommended to document H. Pylori e r a </a:t>
            </a:r>
            <a:r>
              <a:rPr lang="en-US" dirty="0" err="1" smtClean="0"/>
              <a:t>dication</a:t>
            </a:r>
            <a:r>
              <a:rPr lang="en-US" dirty="0" smtClean="0"/>
              <a:t> following anti-H. pylori</a:t>
            </a:r>
          </a:p>
          <a:p>
            <a:pPr eaLnBrk="1" hangingPunct="1"/>
            <a:r>
              <a:rPr lang="en-US" dirty="0" smtClean="0"/>
              <a:t>therapy. Eradication should be confirmed no sooner than 1 month, and preferably longer, after completion of therapy.</a:t>
            </a:r>
          </a:p>
          <a:p>
            <a:pPr eaLnBrk="1" hangingPunct="1"/>
            <a:r>
              <a:rPr lang="en-US" dirty="0" smtClean="0"/>
              <a:t>B. Since the prevalence of H. pylori in gastric ulcer patients (non-</a:t>
            </a:r>
            <a:r>
              <a:rPr lang="en-US" dirty="0" err="1" smtClean="0"/>
              <a:t>NSAID</a:t>
            </a:r>
            <a:r>
              <a:rPr lang="en-US" dirty="0" smtClean="0"/>
              <a:t>-induced gastric ulcers) is about 80%, the C-14 urea breath test may be used for initial diagnosis as well as follow-up in this patient </a:t>
            </a:r>
            <a:r>
              <a:rPr lang="en-US" dirty="0" err="1" smtClean="0"/>
              <a:t>subse</a:t>
            </a:r>
            <a:endParaRPr lang="en-US" dirty="0" smtClean="0"/>
          </a:p>
          <a:p>
            <a:pPr eaLnBrk="1" hangingPunct="1"/>
            <a:r>
              <a:rPr lang="en-US" dirty="0" smtClean="0"/>
              <a:t>C-14 is a pure beta-emitter with </a:t>
            </a:r>
            <a:r>
              <a:rPr lang="en-US" dirty="0" err="1" smtClean="0"/>
              <a:t>T1</a:t>
            </a:r>
            <a:r>
              <a:rPr lang="en-US" dirty="0" smtClean="0"/>
              <a:t>/2 5730 </a:t>
            </a:r>
            <a:r>
              <a:rPr lang="en-US" dirty="0" err="1" smtClean="0"/>
              <a:t>yr</a:t>
            </a:r>
            <a:r>
              <a:rPr lang="en-US" dirty="0" smtClean="0"/>
              <a:t> , 160 </a:t>
            </a:r>
            <a:r>
              <a:rPr lang="en-US" dirty="0" err="1" smtClean="0"/>
              <a:t>keV</a:t>
            </a:r>
            <a:r>
              <a:rPr lang="en-US" dirty="0" smtClean="0"/>
              <a:t>. To measure beta emissions, C-14 is counted in a liquid scintillation counter.</a:t>
            </a:r>
          </a:p>
          <a:p>
            <a:pPr eaLnBrk="1" hangingPunct="1"/>
            <a:r>
              <a:rPr lang="en-US" dirty="0" smtClean="0"/>
              <a:t>0 -37 </a:t>
            </a:r>
            <a:r>
              <a:rPr lang="en-US" dirty="0" err="1" smtClean="0"/>
              <a:t>kBq</a:t>
            </a:r>
            <a:r>
              <a:rPr lang="en-US" dirty="0" smtClean="0"/>
              <a:t> (1 </a:t>
            </a:r>
            <a:r>
              <a:rPr lang="en-US" dirty="0" err="1" smtClean="0"/>
              <a:t>μCi</a:t>
            </a:r>
            <a:r>
              <a:rPr lang="en-US" dirty="0" smtClean="0"/>
              <a:t>) C-14 urea </a:t>
            </a:r>
            <a:r>
              <a:rPr lang="en-US" dirty="0" err="1" smtClean="0"/>
              <a:t>sa</a:t>
            </a:r>
            <a:r>
              <a:rPr lang="en-US" dirty="0" smtClean="0"/>
              <a:t> 20 ml </a:t>
            </a:r>
            <a:r>
              <a:rPr lang="en-US" dirty="0" err="1" smtClean="0"/>
              <a:t>mlake</a:t>
            </a:r>
            <a:r>
              <a:rPr lang="en-US" dirty="0" smtClean="0"/>
              <a:t> </a:t>
            </a:r>
            <a:r>
              <a:rPr lang="en-US" dirty="0" err="1" smtClean="0"/>
              <a:t>vode</a:t>
            </a:r>
            <a:endParaRPr lang="en-US" dirty="0" smtClean="0"/>
          </a:p>
          <a:p>
            <a:pPr eaLnBrk="1" hangingPunct="1"/>
            <a:r>
              <a:rPr lang="en-US" dirty="0" err="1" smtClean="0"/>
              <a:t>Posle</a:t>
            </a:r>
            <a:r>
              <a:rPr lang="en-US" dirty="0" smtClean="0"/>
              <a:t> 3 </a:t>
            </a:r>
            <a:r>
              <a:rPr lang="en-US" dirty="0" err="1" smtClean="0"/>
              <a:t>minuta</a:t>
            </a:r>
            <a:r>
              <a:rPr lang="en-US" dirty="0" smtClean="0"/>
              <a:t> </a:t>
            </a:r>
            <a:r>
              <a:rPr lang="en-US" dirty="0" err="1" smtClean="0"/>
              <a:t>još</a:t>
            </a:r>
            <a:r>
              <a:rPr lang="en-US" dirty="0" smtClean="0"/>
              <a:t> 20 ml </a:t>
            </a:r>
            <a:r>
              <a:rPr lang="en-US" dirty="0" err="1" smtClean="0"/>
              <a:t>tople</a:t>
            </a:r>
            <a:r>
              <a:rPr lang="en-US" dirty="0" smtClean="0"/>
              <a:t> </a:t>
            </a:r>
            <a:r>
              <a:rPr lang="en-US" dirty="0" err="1" smtClean="0"/>
              <a:t>vode</a:t>
            </a:r>
            <a:endParaRPr lang="en-US" dirty="0" smtClean="0"/>
          </a:p>
          <a:p>
            <a:pPr eaLnBrk="1" hangingPunct="1"/>
            <a:r>
              <a:rPr lang="en-US" dirty="0" err="1" smtClean="0"/>
              <a:t>Posle</a:t>
            </a:r>
            <a:r>
              <a:rPr lang="en-US" dirty="0" smtClean="0"/>
              <a:t> doze 10 </a:t>
            </a:r>
            <a:r>
              <a:rPr lang="en-US" dirty="0" err="1" smtClean="0"/>
              <a:t>minuta-udahne</a:t>
            </a:r>
            <a:r>
              <a:rPr lang="en-US" dirty="0" smtClean="0"/>
              <a:t> </a:t>
            </a:r>
            <a:r>
              <a:rPr lang="en-US" dirty="0" err="1" smtClean="0"/>
              <a:t>duboko</a:t>
            </a:r>
            <a:r>
              <a:rPr lang="en-US" dirty="0" smtClean="0"/>
              <a:t>, </a:t>
            </a:r>
            <a:r>
              <a:rPr lang="en-US" dirty="0" err="1" smtClean="0"/>
              <a:t>zadrži</a:t>
            </a:r>
            <a:r>
              <a:rPr lang="en-US" dirty="0" smtClean="0"/>
              <a:t> dah 5-</a:t>
            </a:r>
            <a:r>
              <a:rPr lang="en-US" dirty="0" err="1" smtClean="0"/>
              <a:t>10s</a:t>
            </a:r>
            <a:r>
              <a:rPr lang="en-US" dirty="0" smtClean="0"/>
              <a:t>  </a:t>
            </a:r>
            <a:r>
              <a:rPr lang="en-US" dirty="0" err="1" smtClean="0"/>
              <a:t>izdiše</a:t>
            </a:r>
            <a:r>
              <a:rPr lang="en-US" dirty="0" smtClean="0"/>
              <a:t> </a:t>
            </a:r>
            <a:r>
              <a:rPr lang="en-US" dirty="0" err="1" smtClean="0"/>
              <a:t>kroz</a:t>
            </a:r>
            <a:r>
              <a:rPr lang="en-US" dirty="0" smtClean="0"/>
              <a:t> </a:t>
            </a:r>
            <a:r>
              <a:rPr lang="en-US" dirty="0" err="1" smtClean="0"/>
              <a:t>cev</a:t>
            </a:r>
            <a:r>
              <a:rPr lang="en-US" dirty="0" smtClean="0"/>
              <a:t> u </a:t>
            </a:r>
            <a:r>
              <a:rPr lang="en-US" dirty="0" err="1" smtClean="0"/>
              <a:t>balon</a:t>
            </a:r>
            <a:r>
              <a:rPr lang="en-US" dirty="0" smtClean="0"/>
              <a:t>, </a:t>
            </a:r>
            <a:r>
              <a:rPr lang="en-US" dirty="0" err="1" smtClean="0"/>
              <a:t>još</a:t>
            </a:r>
            <a:r>
              <a:rPr lang="en-US" dirty="0" smtClean="0"/>
              <a:t> </a:t>
            </a:r>
            <a:r>
              <a:rPr lang="en-US" dirty="0" err="1" smtClean="0"/>
              <a:t>jedan</a:t>
            </a:r>
            <a:r>
              <a:rPr lang="en-US" dirty="0" smtClean="0"/>
              <a:t> </a:t>
            </a:r>
            <a:r>
              <a:rPr lang="en-US" dirty="0" err="1" smtClean="0"/>
              <a:t>izdah</a:t>
            </a:r>
            <a:r>
              <a:rPr lang="en-US" dirty="0" smtClean="0"/>
              <a:t> </a:t>
            </a:r>
            <a:r>
              <a:rPr lang="en-US" dirty="0" err="1" smtClean="0"/>
              <a:t>posle</a:t>
            </a:r>
            <a:r>
              <a:rPr lang="en-US" dirty="0" smtClean="0"/>
              <a:t> 15 </a:t>
            </a:r>
            <a:r>
              <a:rPr lang="en-US" dirty="0" err="1" smtClean="0"/>
              <a:t>minuta</a:t>
            </a:r>
            <a:r>
              <a:rPr lang="en-US" dirty="0" smtClean="0"/>
              <a:t> </a:t>
            </a:r>
            <a:r>
              <a:rPr lang="en-US" dirty="0" err="1" smtClean="0"/>
              <a:t>može</a:t>
            </a:r>
            <a:r>
              <a:rPr lang="en-US" dirty="0" smtClean="0"/>
              <a:t> u </a:t>
            </a:r>
            <a:r>
              <a:rPr lang="en-US" dirty="0" err="1" smtClean="0"/>
              <a:t>drugi</a:t>
            </a:r>
            <a:r>
              <a:rPr lang="en-US" dirty="0" smtClean="0"/>
              <a:t> </a:t>
            </a:r>
            <a:r>
              <a:rPr lang="en-US" dirty="0" err="1" smtClean="0"/>
              <a:t>balon</a:t>
            </a:r>
            <a:endParaRPr lang="en-US" dirty="0" smtClean="0"/>
          </a:p>
          <a:p>
            <a:pPr eaLnBrk="1" hangingPunct="1"/>
            <a:r>
              <a:rPr lang="en-US" dirty="0" smtClean="0"/>
              <a:t>2.5 ml trapping solution is pipetted into a scintillation vial. The trapping solution (collection fluid) is available from the manufacturer and contains 1 </a:t>
            </a:r>
            <a:r>
              <a:rPr lang="en-US" dirty="0" err="1" smtClean="0"/>
              <a:t>mmol</a:t>
            </a:r>
            <a:r>
              <a:rPr lang="en-US" dirty="0" smtClean="0"/>
              <a:t> </a:t>
            </a:r>
            <a:r>
              <a:rPr lang="en-US" dirty="0" err="1" smtClean="0"/>
              <a:t>hyamine</a:t>
            </a:r>
            <a:r>
              <a:rPr lang="en-US" dirty="0" smtClean="0"/>
              <a:t>, methanol and </a:t>
            </a:r>
            <a:r>
              <a:rPr lang="en-US" dirty="0" err="1" smtClean="0"/>
              <a:t>thymolphthalein</a:t>
            </a:r>
            <a:r>
              <a:rPr lang="en-US" dirty="0" smtClean="0"/>
              <a:t>. The air from the balloons is transferred into the scintillation vials using an air pump and plastic tubing. The color change of the collection fluid (from blue to colorless) indicates the end point of transfer. At this point 1 </a:t>
            </a:r>
            <a:r>
              <a:rPr lang="en-US" dirty="0" err="1" smtClean="0"/>
              <a:t>mmol</a:t>
            </a:r>
            <a:r>
              <a:rPr lang="en-US" dirty="0" smtClean="0"/>
              <a:t> CO2 has been trapped. Ten milliliters of suitable scintillation fluid (e.g., </a:t>
            </a:r>
            <a:r>
              <a:rPr lang="en-US" dirty="0" err="1" smtClean="0"/>
              <a:t>BCS</a:t>
            </a:r>
            <a:r>
              <a:rPr lang="en-US" baseline="30000" dirty="0" err="1" smtClean="0"/>
              <a:t>TM</a:t>
            </a:r>
            <a:r>
              <a:rPr lang="en-US" dirty="0" smtClean="0"/>
              <a:t> , </a:t>
            </a:r>
            <a:r>
              <a:rPr lang="en-US" dirty="0" err="1" smtClean="0"/>
              <a:t>Econo-Safe</a:t>
            </a:r>
            <a:r>
              <a:rPr lang="en-US" baseline="30000" dirty="0" err="1" smtClean="0"/>
              <a:t>TM</a:t>
            </a:r>
            <a:r>
              <a:rPr lang="en-US" dirty="0" smtClean="0"/>
              <a:t>) is added to each vial immediately after breath collection and mixed</a:t>
            </a:r>
          </a:p>
          <a:p>
            <a:pPr eaLnBrk="1" hangingPunct="1"/>
            <a:r>
              <a:rPr lang="en-US" dirty="0" smtClean="0"/>
              <a:t>Balloons with breath samples can also be shipped to another institution/laboratory, if a liquid scintillation counter is not available on site.</a:t>
            </a:r>
          </a:p>
          <a:p>
            <a:pPr eaLnBrk="1" hangingPunct="1"/>
            <a:endParaRPr lang="en-US" dirty="0" smtClean="0"/>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3B84F7FF-50A1-484E-90A1-010A3080CE6F}" type="slidenum">
              <a:rPr lang="en-US">
                <a:solidFill>
                  <a:prstClr val="black"/>
                </a:solidFill>
              </a:rPr>
              <a:pPr>
                <a:defRPr/>
              </a:pPr>
              <a:t>63</a:t>
            </a:fld>
            <a:endParaRPr lang="en-US">
              <a:solidFill>
                <a:prstClr val="black"/>
              </a:solidFill>
            </a:endParaRPr>
          </a:p>
        </p:txBody>
      </p:sp>
    </p:spTree>
    <p:extLst>
      <p:ext uri="{BB962C8B-B14F-4D97-AF65-F5344CB8AC3E}">
        <p14:creationId xmlns:p14="http://schemas.microsoft.com/office/powerpoint/2010/main" xmlns="" val="3424339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sr-Latn-C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8</a:t>
            </a:fld>
            <a:endParaRPr lang="en-US"/>
          </a:p>
        </p:txBody>
      </p:sp>
    </p:spTree>
    <p:extLst>
      <p:ext uri="{BB962C8B-B14F-4D97-AF65-F5344CB8AC3E}">
        <p14:creationId xmlns:p14="http://schemas.microsoft.com/office/powerpoint/2010/main" xmlns="" val="1292662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 the bile acid breath test, a small dose of 14C-glycocholic acid is ingested and its fate determined by measurement of 14CO2 excretion in breath. In a normal person, little of the 14C-glycocholic acid is metabolized for excretion in breath because it passes intact to the ileum for absorption and return to the </a:t>
            </a:r>
            <a:r>
              <a:rPr lang="en-US" dirty="0" err="1" smtClean="0"/>
              <a:t>enterohepatic</a:t>
            </a:r>
            <a:r>
              <a:rPr lang="en-US" dirty="0" smtClean="0"/>
              <a:t> circulation. If there is either intestinal bacterial overgrowth or </a:t>
            </a:r>
            <a:r>
              <a:rPr lang="en-US" dirty="0" err="1" smtClean="0"/>
              <a:t>ileal</a:t>
            </a:r>
            <a:r>
              <a:rPr lang="en-US" dirty="0" smtClean="0"/>
              <a:t> dysfunction, however, bacterial enzymes will </a:t>
            </a:r>
            <a:r>
              <a:rPr lang="en-US" dirty="0" err="1" smtClean="0"/>
              <a:t>deconjugate</a:t>
            </a:r>
            <a:r>
              <a:rPr lang="en-US" dirty="0" smtClean="0"/>
              <a:t> the bile acid (broken blue lines), releasing </a:t>
            </a:r>
            <a:r>
              <a:rPr lang="en-US" dirty="0" err="1" smtClean="0"/>
              <a:t>cholic</a:t>
            </a:r>
            <a:r>
              <a:rPr lang="en-US" dirty="0" smtClean="0"/>
              <a:t> acid and 14C-glycine. The radioactive glycine may be transported across the intestinal mucosa (upper broken gray line) and subsequently degraded to 14CO2 by tissue enzymes; alternatively, the C-glycine may be metabolized within the intestinal lumen to CO2, which then diffuses (lower broken gray line) into the circulation and is carried to the lungs. Consequently, 14CO2 excretion is 10 times greater in either intestinal bacterial overgrowth or </a:t>
            </a:r>
            <a:r>
              <a:rPr lang="en-US" dirty="0" err="1" smtClean="0"/>
              <a:t>ileal</a:t>
            </a:r>
            <a:r>
              <a:rPr lang="en-US" dirty="0" smtClean="0"/>
              <a:t> dysfunction than it is in the normal state.</a:t>
            </a:r>
            <a:endParaRPr lang="en-US" dirty="0"/>
          </a:p>
        </p:txBody>
      </p:sp>
      <p:sp>
        <p:nvSpPr>
          <p:cNvPr id="4" name="Slide Number Placeholder 3"/>
          <p:cNvSpPr>
            <a:spLocks noGrp="1"/>
          </p:cNvSpPr>
          <p:nvPr>
            <p:ph type="sldNum" sz="quarter" idx="10"/>
          </p:nvPr>
        </p:nvSpPr>
        <p:spPr/>
        <p:txBody>
          <a:bodyPr/>
          <a:lstStyle/>
          <a:p>
            <a:fld id="{3193DB4F-14D5-4282-8519-F84BA45428F5}" type="slidenum">
              <a:rPr lang="en-US" smtClean="0"/>
              <a:pPr/>
              <a:t>64</a:t>
            </a:fld>
            <a:endParaRPr lang="en-US"/>
          </a:p>
        </p:txBody>
      </p:sp>
    </p:spTree>
    <p:extLst>
      <p:ext uri="{BB962C8B-B14F-4D97-AF65-F5344CB8AC3E}">
        <p14:creationId xmlns:p14="http://schemas.microsoft.com/office/powerpoint/2010/main" xmlns="" val="3927911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11</a:t>
            </a:fld>
            <a:endParaRPr lang="en-US"/>
          </a:p>
        </p:txBody>
      </p:sp>
    </p:spTree>
    <p:extLst>
      <p:ext uri="{BB962C8B-B14F-4D97-AF65-F5344CB8AC3E}">
        <p14:creationId xmlns:p14="http://schemas.microsoft.com/office/powerpoint/2010/main" xmlns="" val="762532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sr-Latn-RS" sz="1200" kern="1200" baseline="0" dirty="0" smtClean="0">
                <a:solidFill>
                  <a:schemeClr val="tx1"/>
                </a:solidFill>
                <a:latin typeface="Arial" charset="0"/>
                <a:ea typeface="+mn-ea"/>
                <a:cs typeface="+mn-cs"/>
              </a:rPr>
              <a:t>Psihisomatka xerastomija. </a:t>
            </a:r>
            <a:r>
              <a:rPr lang="en-US" sz="1200" kern="1200" baseline="0" dirty="0" smtClean="0">
                <a:solidFill>
                  <a:schemeClr val="tx1"/>
                </a:solidFill>
                <a:latin typeface="Arial" charset="0"/>
                <a:ea typeface="+mn-ea"/>
                <a:cs typeface="+mn-cs"/>
              </a:rPr>
              <a:t>D</a:t>
            </a:r>
            <a:r>
              <a:rPr lang="sr-Latn-RS" sz="1200" kern="1200" baseline="0" dirty="0" smtClean="0">
                <a:solidFill>
                  <a:schemeClr val="tx1"/>
                </a:solidFill>
                <a:latin typeface="Arial" charset="0"/>
                <a:ea typeface="+mn-ea"/>
                <a:cs typeface="+mn-cs"/>
              </a:rPr>
              <a:t>if dg. </a:t>
            </a:r>
            <a:r>
              <a:rPr lang="en-US" sz="1200" kern="1200" baseline="0" dirty="0" err="1" smtClean="0">
                <a:solidFill>
                  <a:schemeClr val="tx1"/>
                </a:solidFill>
                <a:latin typeface="Arial" charset="0"/>
                <a:ea typeface="+mn-ea"/>
                <a:cs typeface="+mn-cs"/>
              </a:rPr>
              <a:t>Sjögren-ovog</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sindroma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prac´ena</a:t>
            </a:r>
            <a:r>
              <a:rPr lang="en-US" sz="1200" kern="1200" baseline="0" dirty="0" smtClean="0">
                <a:solidFill>
                  <a:schemeClr val="tx1"/>
                </a:solidFill>
                <a:latin typeface="Arial" charset="0"/>
                <a:ea typeface="+mn-ea"/>
                <a:cs typeface="+mn-cs"/>
              </a:rPr>
              <a:t> je </a:t>
            </a:r>
            <a:r>
              <a:rPr lang="en-US" sz="1200" kern="1200" baseline="0" dirty="0" err="1" smtClean="0">
                <a:solidFill>
                  <a:schemeClr val="tx1"/>
                </a:solidFill>
                <a:latin typeface="Arial" charset="0"/>
                <a:ea typeface="+mn-ea"/>
                <a:cs typeface="+mn-cs"/>
              </a:rPr>
              <a:t>trijasom</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simptoma</a:t>
            </a:r>
            <a:r>
              <a:rPr lang="en-US" sz="1200" kern="1200" baseline="0" dirty="0" smtClean="0">
                <a:solidFill>
                  <a:schemeClr val="tx1"/>
                </a:solidFill>
                <a:latin typeface="Arial" charset="0"/>
                <a:ea typeface="+mn-ea"/>
                <a:cs typeface="+mn-cs"/>
              </a:rPr>
              <a:t> u </a:t>
            </a:r>
            <a:r>
              <a:rPr lang="en-US" sz="1200" kern="1200" baseline="0" dirty="0" err="1" smtClean="0">
                <a:solidFill>
                  <a:schemeClr val="tx1"/>
                </a:solidFill>
                <a:latin typeface="Arial" charset="0"/>
                <a:ea typeface="+mn-ea"/>
                <a:cs typeface="+mn-cs"/>
              </a:rPr>
              <a:t>koje</a:t>
            </a:r>
            <a:r>
              <a:rPr lang="sr-Latn-R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spadaju</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keratoconjunctivitis</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sicca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xerostomia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i</a:t>
            </a:r>
            <a:r>
              <a:rPr lang="en-US" sz="1200" kern="1200" baseline="0" dirty="0" smtClean="0">
                <a:solidFill>
                  <a:schemeClr val="tx1"/>
                </a:solidFill>
                <a:latin typeface="Arial" charset="0"/>
                <a:ea typeface="+mn-ea"/>
                <a:cs typeface="+mn-cs"/>
              </a:rPr>
              <a:t> rheumatoid-</a:t>
            </a:r>
            <a:r>
              <a:rPr lang="en-US" sz="1200" kern="1200" baseline="0" dirty="0" err="1" smtClean="0">
                <a:solidFill>
                  <a:schemeClr val="tx1"/>
                </a:solidFill>
                <a:latin typeface="Arial" charset="0"/>
                <a:ea typeface="+mn-ea"/>
                <a:cs typeface="+mn-cs"/>
              </a:rPr>
              <a:t>ni</a:t>
            </a:r>
            <a:r>
              <a:rPr lang="en-US" sz="1200" kern="1200" baseline="0" dirty="0" smtClean="0">
                <a:solidFill>
                  <a:schemeClr val="tx1"/>
                </a:solidFill>
                <a:latin typeface="Arial" charset="0"/>
                <a:ea typeface="+mn-ea"/>
                <a:cs typeface="+mn-cs"/>
              </a:rPr>
              <a:t> arthritis. </a:t>
            </a:r>
            <a:r>
              <a:rPr lang="en-US" sz="1200" kern="1200" baseline="0" dirty="0" err="1" smtClean="0">
                <a:solidFill>
                  <a:schemeClr val="tx1"/>
                </a:solidFill>
                <a:latin typeface="Arial" charset="0"/>
                <a:ea typeface="+mn-ea"/>
                <a:cs typeface="+mn-cs"/>
              </a:rPr>
              <a:t>Svi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ovi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simptomi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retko</a:t>
            </a:r>
            <a:r>
              <a:rPr lang="sr-Latn-R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su</a:t>
            </a:r>
            <a:r>
              <a:rPr lang="en-US" sz="1200" kern="1200" baseline="0" dirty="0" smtClean="0">
                <a:solidFill>
                  <a:schemeClr val="tx1"/>
                </a:solidFill>
                <a:latin typeface="Arial" charset="0"/>
                <a:ea typeface="+mn-ea"/>
                <a:cs typeface="+mn-cs"/>
              </a:rPr>
              <a:t> u </a:t>
            </a:r>
            <a:r>
              <a:rPr lang="en-US" sz="1200" kern="1200" baseline="0" dirty="0" err="1" smtClean="0">
                <a:solidFill>
                  <a:schemeClr val="tx1"/>
                </a:solidFill>
                <a:latin typeface="Arial" charset="0"/>
                <a:ea typeface="+mn-ea"/>
                <a:cs typeface="+mn-cs"/>
              </a:rPr>
              <a:t>potpunosti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prisutni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kod</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jednog</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bolesnika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Obicˇno</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su</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izraženi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jedan</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ili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dva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od</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udruženih</a:t>
            </a:r>
            <a:r>
              <a:rPr lang="sr-Latn-R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simptoma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oboljenja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ali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da</a:t>
            </a:r>
            <a:r>
              <a:rPr lang="en-US" sz="1200" kern="1200" baseline="0" dirty="0" smtClean="0">
                <a:solidFill>
                  <a:schemeClr val="tx1"/>
                </a:solidFill>
                <a:latin typeface="Arial" charset="0"/>
                <a:ea typeface="+mn-ea"/>
                <a:cs typeface="+mn-cs"/>
              </a:rPr>
              <a:t> bi se </a:t>
            </a:r>
            <a:r>
              <a:rPr lang="en-US" sz="1200" kern="1200" baseline="0" dirty="0" err="1" smtClean="0">
                <a:solidFill>
                  <a:schemeClr val="tx1"/>
                </a:solidFill>
                <a:latin typeface="Arial" charset="0"/>
                <a:ea typeface="+mn-ea"/>
                <a:cs typeface="+mn-cs"/>
              </a:rPr>
              <a:t>dijagnoza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mogla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postaviti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moraju</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biti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prisutna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najmanje</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dva</a:t>
            </a:r>
            <a:endParaRPr lang="en-US" sz="1200" kern="1200" baseline="0" dirty="0" smtClean="0">
              <a:solidFill>
                <a:schemeClr val="tx1"/>
              </a:solidFill>
              <a:latin typeface="Arial" charset="0"/>
              <a:ea typeface="+mn-ea"/>
              <a:cs typeface="+mn-cs"/>
            </a:endParaRPr>
          </a:p>
          <a:p>
            <a:r>
              <a:rPr lang="en-US" sz="1200" kern="1200" baseline="0" dirty="0" err="1" smtClean="0">
                <a:solidFill>
                  <a:schemeClr val="tx1"/>
                </a:solidFill>
                <a:latin typeface="Arial" charset="0"/>
                <a:ea typeface="+mn-ea"/>
                <a:cs typeface="+mn-cs"/>
              </a:rPr>
              <a:t>simptoma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iz</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ovog</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kompleksa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Smanjena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sekrecija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lakrimalnih</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salivarnih</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žlezda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bez</a:t>
            </a:r>
            <a:r>
              <a:rPr lang="sr-Latn-R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sistemskog</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autoimunog</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oboljenja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oznacˇava</a:t>
            </a:r>
            <a:r>
              <a:rPr lang="en-US" sz="1200" kern="1200" baseline="0" dirty="0" smtClean="0">
                <a:solidFill>
                  <a:schemeClr val="tx1"/>
                </a:solidFill>
                <a:latin typeface="Arial" charset="0"/>
                <a:ea typeface="+mn-ea"/>
                <a:cs typeface="+mn-cs"/>
              </a:rPr>
              <a:t> se </a:t>
            </a:r>
            <a:r>
              <a:rPr lang="en-US" sz="1200" kern="1200" baseline="0" dirty="0" err="1" smtClean="0">
                <a:solidFill>
                  <a:schemeClr val="tx1"/>
                </a:solidFill>
                <a:latin typeface="Arial" charset="0"/>
                <a:ea typeface="+mn-ea"/>
                <a:cs typeface="+mn-cs"/>
              </a:rPr>
              <a:t>kao</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sicca</a:t>
            </a:r>
            <a:r>
              <a:rPr lang="en-US" sz="1200" kern="1200" baseline="0" dirty="0" smtClean="0">
                <a:solidFill>
                  <a:schemeClr val="tx1"/>
                </a:solidFill>
                <a:latin typeface="Arial" charset="0"/>
                <a:ea typeface="+mn-ea"/>
                <a:cs typeface="+mn-cs"/>
              </a:rPr>
              <a:t> complex.</a:t>
            </a:r>
            <a:r>
              <a:rPr lang="sr-Latn-R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Histološki</a:t>
            </a:r>
            <a:r>
              <a:rPr lang="en-US" sz="1200" kern="1200" baseline="0" dirty="0" smtClean="0">
                <a:solidFill>
                  <a:schemeClr val="tx1"/>
                </a:solidFill>
                <a:latin typeface="Arial" charset="0"/>
                <a:ea typeface="+mn-ea"/>
                <a:cs typeface="+mn-cs"/>
              </a:rPr>
              <a:t> u </a:t>
            </a:r>
            <a:r>
              <a:rPr lang="en-US" sz="1200" kern="1200" baseline="0" dirty="0" err="1" smtClean="0">
                <a:solidFill>
                  <a:schemeClr val="tx1"/>
                </a:solidFill>
                <a:latin typeface="Arial" charset="0"/>
                <a:ea typeface="+mn-ea"/>
                <a:cs typeface="+mn-cs"/>
              </a:rPr>
              <a:t>salivarnim</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i</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lakrimalnim</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žlezdama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nalazi</a:t>
            </a:r>
            <a:r>
              <a:rPr lang="en-US" sz="1200" kern="1200" baseline="0" dirty="0" smtClean="0">
                <a:solidFill>
                  <a:schemeClr val="tx1"/>
                </a:solidFill>
                <a:latin typeface="Arial" charset="0"/>
                <a:ea typeface="+mn-ea"/>
                <a:cs typeface="+mn-cs"/>
              </a:rPr>
              <a:t> se </a:t>
            </a:r>
            <a:r>
              <a:rPr lang="en-US" sz="1200" kern="1200" baseline="0" dirty="0" err="1" smtClean="0">
                <a:solidFill>
                  <a:schemeClr val="tx1"/>
                </a:solidFill>
                <a:latin typeface="Arial" charset="0"/>
                <a:ea typeface="+mn-ea"/>
                <a:cs typeface="+mn-cs"/>
              </a:rPr>
              <a:t>limfocitna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proliferacija</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koja</a:t>
            </a:r>
            <a:r>
              <a:rPr lang="sr-Latn-R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zamenjuje</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glandularno</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tkivo</a:t>
            </a:r>
            <a:endParaRPr lang="en-U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12</a:t>
            </a:fld>
            <a:endParaRPr lang="en-US"/>
          </a:p>
        </p:txBody>
      </p:sp>
    </p:spTree>
    <p:extLst>
      <p:ext uri="{BB962C8B-B14F-4D97-AF65-F5344CB8AC3E}">
        <p14:creationId xmlns:p14="http://schemas.microsoft.com/office/powerpoint/2010/main" xmlns="" val="3060148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Normally, minimal or low level activity is seen in the </a:t>
            </a:r>
            <a:r>
              <a:rPr lang="en-US" dirty="0" err="1" smtClean="0"/>
              <a:t>submandibular</a:t>
            </a:r>
            <a:r>
              <a:rPr lang="en-US" dirty="0" smtClean="0"/>
              <a:t>, parotid, and sublingual salivary glands. This may be increased following inflammation, infection, or radiation therapy. Symmetric increased uptake may be seen in </a:t>
            </a:r>
            <a:r>
              <a:rPr lang="en-US" dirty="0" err="1" smtClean="0"/>
              <a:t>sarcoidosis</a:t>
            </a:r>
            <a:r>
              <a:rPr lang="en-US" dirty="0" smtClean="0"/>
              <a:t> with or without associated thoracic findings</a:t>
            </a:r>
            <a:endParaRPr lang="sr-Latn-CS" dirty="0" smtClean="0"/>
          </a:p>
          <a:p>
            <a:endParaRPr lang="sr-Latn-C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15</a:t>
            </a:fld>
            <a:endParaRPr lang="en-US"/>
          </a:p>
        </p:txBody>
      </p:sp>
    </p:spTree>
    <p:extLst>
      <p:ext uri="{BB962C8B-B14F-4D97-AF65-F5344CB8AC3E}">
        <p14:creationId xmlns:p14="http://schemas.microsoft.com/office/powerpoint/2010/main" xmlns="" val="191854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sr-Latn-CS" dirty="0"/>
          </a:p>
        </p:txBody>
      </p:sp>
      <p:sp>
        <p:nvSpPr>
          <p:cNvPr id="4" name="Slide Number Placeholder 3"/>
          <p:cNvSpPr>
            <a:spLocks noGrp="1"/>
          </p:cNvSpPr>
          <p:nvPr>
            <p:ph type="sldNum" sz="quarter" idx="10"/>
          </p:nvPr>
        </p:nvSpPr>
        <p:spPr/>
        <p:txBody>
          <a:bodyPr/>
          <a:lstStyle/>
          <a:p>
            <a:fld id="{D506F578-5EC1-4D50-BD6A-C21F165BC104}" type="slidenum">
              <a:rPr lang="en-US" smtClean="0"/>
              <a:pPr/>
              <a:t>17</a:t>
            </a:fld>
            <a:endParaRPr lang="en-US"/>
          </a:p>
        </p:txBody>
      </p:sp>
    </p:spTree>
    <p:extLst>
      <p:ext uri="{BB962C8B-B14F-4D97-AF65-F5344CB8AC3E}">
        <p14:creationId xmlns:p14="http://schemas.microsoft.com/office/powerpoint/2010/main" xmlns="" val="3395272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miter lim="800000"/>
            <a:headEnd/>
            <a:tailEnd/>
          </a:ln>
        </p:spPr>
        <p:txBody>
          <a:bodyPr/>
          <a:lstStyle/>
          <a:p>
            <a:fld id="{09C0F6F1-B849-4052-9C84-197670A60A1F}" type="slidenum">
              <a:rPr lang="ar-SA" smtClean="0"/>
              <a:pPr/>
              <a:t>18</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miter lim="800000"/>
            <a:headEnd/>
            <a:tailEnd/>
          </a:ln>
        </p:spPr>
        <p:txBody>
          <a:bodyPr/>
          <a:lstStyle/>
          <a:p>
            <a:fld id="{078CE2EC-739A-4901-81B3-3266474FDE86}" type="slidenum">
              <a:rPr lang="ar-SA" smtClean="0"/>
              <a:pPr/>
              <a:t>19</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ctrTitle"/>
            <p:custDataLst>
              <p:tags r:id="rId1"/>
            </p:custDataLst>
          </p:nvPr>
        </p:nvSpPr>
        <p:spPr>
          <a:xfrm>
            <a:off x="3602567" y="2130426"/>
            <a:ext cx="6400800" cy="1470025"/>
          </a:xfrm>
        </p:spPr>
        <p:txBody>
          <a:bodyPr/>
          <a:lstStyle>
            <a:lvl1pPr>
              <a:buClr>
                <a:srgbClr val="FFFFFF"/>
              </a:buClr>
              <a:defRPr/>
            </a:lvl1pPr>
          </a:lstStyle>
          <a:p>
            <a:r>
              <a:rPr lang="en-US" smtClean="0"/>
              <a:t>Click to edit Master title style</a:t>
            </a:r>
            <a:endParaRPr lang="en-US"/>
          </a:p>
        </p:txBody>
      </p:sp>
      <p:sp>
        <p:nvSpPr>
          <p:cNvPr id="23555" name="Rectangle 3"/>
          <p:cNvSpPr>
            <a:spLocks noGrp="1" noChangeArrowheads="1"/>
          </p:cNvSpPr>
          <p:nvPr>
            <p:ph type="subTitle" idx="1"/>
            <p:custDataLst>
              <p:tags r:id="rId2"/>
            </p:custDataLst>
          </p:nvPr>
        </p:nvSpPr>
        <p:spPr>
          <a:xfrm>
            <a:off x="3602567" y="3886200"/>
            <a:ext cx="5486400"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23556" name="Rectangle 4"/>
          <p:cNvSpPr>
            <a:spLocks noGrp="1" noChangeArrowheads="1"/>
          </p:cNvSpPr>
          <p:nvPr>
            <p:ph type="dt" sz="half" idx="2"/>
          </p:nvPr>
        </p:nvSpPr>
        <p:spPr>
          <a:xfrm>
            <a:off x="609600" y="6305550"/>
            <a:ext cx="2844800" cy="476250"/>
          </a:xfrm>
          <a:prstGeom prst="rect">
            <a:avLst/>
          </a:prstGeom>
        </p:spPr>
        <p:txBody>
          <a:bodyPr/>
          <a:lstStyle>
            <a:lvl1pPr>
              <a:defRPr/>
            </a:lvl1pPr>
          </a:lstStyle>
          <a:p>
            <a:endParaRPr lang="en-US"/>
          </a:p>
        </p:txBody>
      </p:sp>
      <p:sp>
        <p:nvSpPr>
          <p:cNvPr id="23557" name="Rectangle 5"/>
          <p:cNvSpPr>
            <a:spLocks noGrp="1" noChangeArrowheads="1"/>
          </p:cNvSpPr>
          <p:nvPr>
            <p:ph type="ftr" sz="quarter" idx="3"/>
          </p:nvPr>
        </p:nvSpPr>
        <p:spPr>
          <a:xfrm>
            <a:off x="4165600" y="6245225"/>
            <a:ext cx="3860800" cy="476250"/>
          </a:xfrm>
          <a:prstGeom prst="rect">
            <a:avLst/>
          </a:prstGeom>
        </p:spPr>
        <p:txBody>
          <a:bodyPr/>
          <a:lstStyle>
            <a:lvl1pPr>
              <a:defRPr/>
            </a:lvl1pPr>
          </a:lstStyle>
          <a:p>
            <a:endParaRPr lang="en-US"/>
          </a:p>
        </p:txBody>
      </p:sp>
      <p:sp>
        <p:nvSpPr>
          <p:cNvPr id="23558" name="Rectangle 6"/>
          <p:cNvSpPr>
            <a:spLocks noGrp="1" noChangeArrowheads="1"/>
          </p:cNvSpPr>
          <p:nvPr>
            <p:ph type="sldNum" sz="quarter" idx="4"/>
          </p:nvPr>
        </p:nvSpPr>
        <p:spPr>
          <a:xfrm>
            <a:off x="8737600" y="6245225"/>
            <a:ext cx="2844800" cy="476250"/>
          </a:xfrm>
          <a:prstGeom prst="rect">
            <a:avLst/>
          </a:prstGeom>
        </p:spPr>
        <p:txBody>
          <a:bodyPr/>
          <a:lstStyle>
            <a:lvl1pPr>
              <a:defRPr/>
            </a:lvl1pPr>
          </a:lstStyle>
          <a:p>
            <a:fld id="{A31E7694-888E-490E-BE53-AC3D07CF8C72}"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5" name="Footer Placeholder 4"/>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8737600" y="6245225"/>
            <a:ext cx="2844800" cy="476250"/>
          </a:xfrm>
          <a:prstGeom prst="rect">
            <a:avLst/>
          </a:prstGeom>
        </p:spPr>
        <p:txBody>
          <a:bodyPr/>
          <a:lstStyle>
            <a:lvl1pPr>
              <a:defRPr/>
            </a:lvl1pPr>
          </a:lstStyle>
          <a:p>
            <a:fld id="{5293F16C-B787-434F-B3D1-C7147094A30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918700" y="274639"/>
            <a:ext cx="2108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591985" y="274639"/>
            <a:ext cx="6123516"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5" name="Footer Placeholder 4"/>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8737600" y="6245225"/>
            <a:ext cx="2844800" cy="476250"/>
          </a:xfrm>
          <a:prstGeom prst="rect">
            <a:avLst/>
          </a:prstGeom>
        </p:spPr>
        <p:txBody>
          <a:bodyPr/>
          <a:lstStyle>
            <a:lvl1pPr>
              <a:defRPr/>
            </a:lvl1pPr>
          </a:lstStyle>
          <a:p>
            <a:fld id="{778CB76A-AB16-4D8F-9944-45436E2FEAEE}"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82033" y="136526"/>
            <a:ext cx="11821584" cy="6581775"/>
          </a:xfrm>
          <a:prstGeom prst="rect">
            <a:avLst/>
          </a:prstGeom>
          <a:solidFill>
            <a:schemeClr val="bg1">
              <a:alpha val="50000"/>
            </a:schemeClr>
          </a:solidFill>
          <a:ln w="9525">
            <a:noFill/>
            <a:miter lim="800000"/>
            <a:headEnd/>
            <a:tailEnd/>
          </a:ln>
          <a:effectLst/>
        </p:spPr>
        <p:txBody>
          <a:bodyPr wrap="none" anchor="ctr"/>
          <a:lstStyle/>
          <a:p>
            <a:endParaRPr lang="en-US"/>
          </a:p>
        </p:txBody>
      </p:sp>
      <p:sp>
        <p:nvSpPr>
          <p:cNvPr id="30723" name="Rectangle 3"/>
          <p:cNvSpPr>
            <a:spLocks noGrp="1" noChangeArrowheads="1"/>
          </p:cNvSpPr>
          <p:nvPr>
            <p:ph type="ctrTitle"/>
            <p:custDataLst>
              <p:tags r:id="rId1"/>
            </p:custDataLst>
          </p:nvPr>
        </p:nvSpPr>
        <p:spPr>
          <a:xfrm>
            <a:off x="607484" y="2130426"/>
            <a:ext cx="9751483" cy="1470025"/>
          </a:xfrm>
        </p:spPr>
        <p:txBody>
          <a:bodyPr/>
          <a:lstStyle>
            <a:lvl1pPr>
              <a:defRPr/>
            </a:lvl1pPr>
          </a:lstStyle>
          <a:p>
            <a:r>
              <a:rPr lang="en-US"/>
              <a:t>Click to edit Master title style</a:t>
            </a:r>
          </a:p>
        </p:txBody>
      </p:sp>
      <p:sp>
        <p:nvSpPr>
          <p:cNvPr id="30724" name="Rectangle 4"/>
          <p:cNvSpPr>
            <a:spLocks noGrp="1" noChangeArrowheads="1"/>
          </p:cNvSpPr>
          <p:nvPr>
            <p:ph type="subTitle" idx="1"/>
            <p:custDataLst>
              <p:tags r:id="rId2"/>
            </p:custDataLst>
          </p:nvPr>
        </p:nvSpPr>
        <p:spPr>
          <a:xfrm>
            <a:off x="607484" y="3886200"/>
            <a:ext cx="9751483" cy="1752600"/>
          </a:xfrm>
        </p:spPr>
        <p:txBody>
          <a:bodyPr/>
          <a:lstStyle>
            <a:lvl1pPr marL="0" indent="0">
              <a:buClr>
                <a:srgbClr val="FFFFFF"/>
              </a:buClr>
              <a:buFontTx/>
              <a:buNone/>
              <a:defRPr/>
            </a:lvl1pPr>
          </a:lstStyle>
          <a:p>
            <a:r>
              <a:rPr lang="en-US"/>
              <a:t>Click to edit Master subtitle style</a:t>
            </a:r>
          </a:p>
        </p:txBody>
      </p:sp>
      <p:sp>
        <p:nvSpPr>
          <p:cNvPr id="30725" name="Rectangle 5"/>
          <p:cNvSpPr>
            <a:spLocks noGrp="1" noChangeArrowheads="1"/>
          </p:cNvSpPr>
          <p:nvPr>
            <p:ph type="dt" sz="half" idx="2"/>
          </p:nvPr>
        </p:nvSpPr>
        <p:spPr/>
        <p:txBody>
          <a:bodyPr/>
          <a:lstStyle>
            <a:lvl1pPr>
              <a:defRPr/>
            </a:lvl1pPr>
          </a:lstStyle>
          <a:p>
            <a:endParaRPr lang="en-US"/>
          </a:p>
        </p:txBody>
      </p:sp>
      <p:sp>
        <p:nvSpPr>
          <p:cNvPr id="30726" name="Rectangle 6"/>
          <p:cNvSpPr>
            <a:spLocks noGrp="1" noChangeArrowheads="1"/>
          </p:cNvSpPr>
          <p:nvPr>
            <p:ph type="ftr" sz="quarter" idx="3"/>
          </p:nvPr>
        </p:nvSpPr>
        <p:spPr/>
        <p:txBody>
          <a:bodyPr/>
          <a:lstStyle>
            <a:lvl1pPr>
              <a:defRPr/>
            </a:lvl1pPr>
          </a:lstStyle>
          <a:p>
            <a:endParaRPr lang="en-US"/>
          </a:p>
        </p:txBody>
      </p:sp>
      <p:sp>
        <p:nvSpPr>
          <p:cNvPr id="30727" name="Rectangle 7"/>
          <p:cNvSpPr>
            <a:spLocks noGrp="1" noChangeArrowheads="1"/>
          </p:cNvSpPr>
          <p:nvPr>
            <p:ph type="sldNum" sz="quarter" idx="4"/>
          </p:nvPr>
        </p:nvSpPr>
        <p:spPr/>
        <p:txBody>
          <a:bodyPr/>
          <a:lstStyle>
            <a:lvl1pPr>
              <a:defRPr/>
            </a:lvl1pPr>
          </a:lstStyle>
          <a:p>
            <a:fld id="{05F66442-8311-45BA-95F1-5868D8E2795D}"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A7FF86E-449E-43E4-8049-E30737B0CC0C}"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2613953-81F8-4E17-8F80-68575968B6A7}"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7484" y="1600201"/>
            <a:ext cx="538268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3367" y="1600201"/>
            <a:ext cx="53826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9B31ACD-6D3D-4A85-AEE5-C68F03C2E9FE}"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B108AAE-6BBF-41D6-BF92-156E55D97AE5}"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7FE0946-C5F4-4312-BA57-CBF49938631A}"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830B7A1-6AA0-4E54-B5F6-023DAFF2C34B}"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D7EBF63-49DA-41C7-B905-C776E257E23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09600" y="6305550"/>
            <a:ext cx="2844800" cy="476250"/>
          </a:xfrm>
          <a:prstGeom prst="rect">
            <a:avLst/>
          </a:prstGeom>
        </p:spPr>
        <p:txBody>
          <a:bodyPr/>
          <a:lstStyle>
            <a:lvl1pPr>
              <a:defRPr/>
            </a:lvl1pPr>
          </a:lstStyle>
          <a:p>
            <a:endParaRPr lang="en-US" dirty="0"/>
          </a:p>
        </p:txBody>
      </p:sp>
      <p:sp>
        <p:nvSpPr>
          <p:cNvPr id="5" name="Footer Placeholder 4"/>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8737600" y="6245225"/>
            <a:ext cx="2844800" cy="476250"/>
          </a:xfrm>
          <a:prstGeom prst="rect">
            <a:avLst/>
          </a:prstGeom>
        </p:spPr>
        <p:txBody>
          <a:bodyPr/>
          <a:lstStyle>
            <a:lvl1pPr>
              <a:defRPr/>
            </a:lvl1pPr>
          </a:lstStyle>
          <a:p>
            <a:fld id="{96172D54-690F-4C31-87AF-B0FD151B5F18}" type="slidenum">
              <a:rPr lang="en-US"/>
              <a:pPr/>
              <a:t>‹#›</a:t>
            </a:fld>
            <a:endParaRPr lang="en-US"/>
          </a:p>
        </p:txBody>
      </p:sp>
      <p:sp>
        <p:nvSpPr>
          <p:cNvPr id="3" name="Content Placeholder 2"/>
          <p:cNvSpPr>
            <a:spLocks noGrp="1"/>
          </p:cNvSpPr>
          <p:nvPr>
            <p:ph idx="1"/>
          </p:nvPr>
        </p:nvSpPr>
        <p:spPr>
          <a:xfrm>
            <a:off x="1689101" y="914400"/>
            <a:ext cx="10299700" cy="5715000"/>
          </a:xfrm>
        </p:spPr>
        <p:txBody>
          <a:bodyPr/>
          <a:lstStyle>
            <a:lvl1pPr>
              <a:defRPr sz="2800">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727200" y="76200"/>
            <a:ext cx="10464800" cy="685800"/>
          </a:xfrm>
          <a:solidFill>
            <a:srgbClr val="FFFFFF"/>
          </a:solidFill>
        </p:spPr>
        <p:txBody>
          <a:bodyPr/>
          <a:lstStyle>
            <a:lvl1pPr algn="ctr">
              <a:defRPr sz="4000" b="1">
                <a:latin typeface="Calibri" pitchFamily="34" charset="0"/>
              </a:defRPr>
            </a:lvl1pPr>
          </a:lstStyle>
          <a:p>
            <a:r>
              <a:rPr lang="en-US" dirty="0" smtClean="0"/>
              <a:t>Click to edit Master title style</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6D8DD46-F0C4-466C-BBB6-8B93B971E96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74F993E-823F-4B79-8CC6-D5A202F23335}"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4967" y="274639"/>
            <a:ext cx="2741084"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7484" y="274639"/>
            <a:ext cx="802428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C1F1E5A-C07F-4B60-91C0-E14368C175CB}"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625600" y="3886200"/>
            <a:ext cx="9144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8534400" y="6355080"/>
            <a:ext cx="3048000" cy="365760"/>
          </a:xfrm>
        </p:spPr>
        <p:txBody>
          <a:bodyPr/>
          <a:lstStyle>
            <a:lvl1pPr>
              <a:defRPr sz="1400"/>
            </a:lvl1pPr>
          </a:lstStyle>
          <a:p>
            <a:endParaRPr lang="en-US"/>
          </a:p>
        </p:txBody>
      </p:sp>
      <p:sp>
        <p:nvSpPr>
          <p:cNvPr id="17" name="Footer Placeholder 16"/>
          <p:cNvSpPr>
            <a:spLocks noGrp="1"/>
          </p:cNvSpPr>
          <p:nvPr>
            <p:ph type="ftr" sz="quarter" idx="11"/>
          </p:nvPr>
        </p:nvSpPr>
        <p:spPr>
          <a:xfrm>
            <a:off x="3864864" y="6355080"/>
            <a:ext cx="4632960" cy="365760"/>
          </a:xfrm>
        </p:spPr>
        <p:txBody>
          <a:bodyPr/>
          <a:lstStyle/>
          <a:p>
            <a:endParaRPr lang="en-US"/>
          </a:p>
        </p:txBody>
      </p:sp>
      <p:sp>
        <p:nvSpPr>
          <p:cNvPr id="29" name="Slide Number Placeholder 28"/>
          <p:cNvSpPr>
            <a:spLocks noGrp="1"/>
          </p:cNvSpPr>
          <p:nvPr>
            <p:ph type="sldNum" sz="quarter" idx="12"/>
          </p:nvPr>
        </p:nvSpPr>
        <p:spPr>
          <a:xfrm>
            <a:off x="1621536" y="6355080"/>
            <a:ext cx="1625600" cy="365760"/>
          </a:xfrm>
        </p:spPr>
        <p:txBody>
          <a:bodyPr/>
          <a:lstStyle/>
          <a:p>
            <a:fld id="{05F66442-8311-45BA-95F1-5868D8E2795D}" type="slidenum">
              <a:rPr lang="en-US" smtClean="0"/>
              <a:pPr/>
              <a:t>‹#›</a:t>
            </a:fld>
            <a:endParaRPr lang="en-US"/>
          </a:p>
        </p:txBody>
      </p:sp>
      <p:sp>
        <p:nvSpPr>
          <p:cNvPr id="21" name="Rectangle 20"/>
          <p:cNvSpPr/>
          <p:nvPr/>
        </p:nvSpPr>
        <p:spPr>
          <a:xfrm>
            <a:off x="1206500" y="3648075"/>
            <a:ext cx="97536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1206500" y="3648075"/>
            <a:ext cx="3048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7FF86E-449E-43E4-8049-E30737B0CC0C}" type="slidenum">
              <a:rPr lang="en-US" smtClean="0"/>
              <a:pPr/>
              <a:t>‹#›</a:t>
            </a:fld>
            <a:endParaRPr lang="en-US"/>
          </a:p>
        </p:txBody>
      </p:sp>
      <p:sp>
        <p:nvSpPr>
          <p:cNvPr id="8" name="Content Placeholder 7"/>
          <p:cNvSpPr>
            <a:spLocks noGrp="1"/>
          </p:cNvSpPr>
          <p:nvPr>
            <p:ph sz="quarter" idx="1"/>
          </p:nvPr>
        </p:nvSpPr>
        <p:spPr>
          <a:xfrm>
            <a:off x="609600" y="1219200"/>
            <a:ext cx="109728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25600" y="2971800"/>
            <a:ext cx="9144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727200" y="4267200"/>
            <a:ext cx="90424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8534400" y="6355080"/>
            <a:ext cx="3048000" cy="365760"/>
          </a:xfrm>
        </p:spPr>
        <p:txBody>
          <a:bodyPr/>
          <a:lstStyle/>
          <a:p>
            <a:endParaRPr lang="en-US"/>
          </a:p>
        </p:txBody>
      </p:sp>
      <p:sp>
        <p:nvSpPr>
          <p:cNvPr id="5" name="Footer Placeholder 4"/>
          <p:cNvSpPr>
            <a:spLocks noGrp="1"/>
          </p:cNvSpPr>
          <p:nvPr>
            <p:ph type="ftr" sz="quarter" idx="11"/>
          </p:nvPr>
        </p:nvSpPr>
        <p:spPr>
          <a:xfrm>
            <a:off x="3864864" y="6355080"/>
            <a:ext cx="4632960" cy="365760"/>
          </a:xfrm>
        </p:spPr>
        <p:txBody>
          <a:bodyPr/>
          <a:lstStyle/>
          <a:p>
            <a:endParaRPr lang="en-US"/>
          </a:p>
        </p:txBody>
      </p:sp>
      <p:sp>
        <p:nvSpPr>
          <p:cNvPr id="6" name="Slide Number Placeholder 5"/>
          <p:cNvSpPr>
            <a:spLocks noGrp="1"/>
          </p:cNvSpPr>
          <p:nvPr>
            <p:ph type="sldNum" sz="quarter" idx="12"/>
          </p:nvPr>
        </p:nvSpPr>
        <p:spPr>
          <a:xfrm>
            <a:off x="1426464" y="6355080"/>
            <a:ext cx="2027936" cy="365760"/>
          </a:xfrm>
        </p:spPr>
        <p:txBody>
          <a:bodyPr/>
          <a:lstStyle/>
          <a:p>
            <a:fld id="{72613953-81F8-4E17-8F80-68575968B6A7}" type="slidenum">
              <a:rPr lang="en-US" smtClean="0"/>
              <a:pPr/>
              <a:t>‹#›</a:t>
            </a:fld>
            <a:endParaRPr lang="en-US"/>
          </a:p>
        </p:txBody>
      </p:sp>
      <p:sp>
        <p:nvSpPr>
          <p:cNvPr id="7" name="Rectangle 6"/>
          <p:cNvSpPr/>
          <p:nvPr/>
        </p:nvSpPr>
        <p:spPr>
          <a:xfrm>
            <a:off x="1219200" y="2819400"/>
            <a:ext cx="97536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1219200" y="2819400"/>
            <a:ext cx="3048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B31ACD-6D3D-4A85-AEE5-C68F03C2E9FE}" type="slidenum">
              <a:rPr lang="en-US" smtClean="0"/>
              <a:pPr/>
              <a:t>‹#›</a:t>
            </a:fld>
            <a:endParaRPr lang="en-US"/>
          </a:p>
        </p:txBody>
      </p:sp>
      <p:sp>
        <p:nvSpPr>
          <p:cNvPr id="9" name="Content Placeholder 8"/>
          <p:cNvSpPr>
            <a:spLocks noGrp="1"/>
          </p:cNvSpPr>
          <p:nvPr>
            <p:ph sz="quarter" idx="1"/>
          </p:nvPr>
        </p:nvSpPr>
        <p:spPr>
          <a:xfrm>
            <a:off x="609600" y="1219200"/>
            <a:ext cx="5388864"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6176264" y="1216152"/>
            <a:ext cx="5388864"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285875"/>
            <a:ext cx="5386917"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108AAE-6BBF-41D6-BF92-156E55D97AE5}" type="slidenum">
              <a:rPr lang="en-US" smtClean="0"/>
              <a:pPr/>
              <a:t>‹#›</a:t>
            </a:fld>
            <a:endParaRPr lang="en-US"/>
          </a:p>
        </p:txBody>
      </p:sp>
      <p:sp>
        <p:nvSpPr>
          <p:cNvPr id="11" name="Content Placeholder 10"/>
          <p:cNvSpPr>
            <a:spLocks noGrp="1"/>
          </p:cNvSpPr>
          <p:nvPr>
            <p:ph sz="quarter" idx="2"/>
          </p:nvPr>
        </p:nvSpPr>
        <p:spPr>
          <a:xfrm>
            <a:off x="609600" y="2133600"/>
            <a:ext cx="53848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6197600" y="2133600"/>
            <a:ext cx="53848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FE0946-C5F4-4312-BA57-CBF49938631A}" type="slidenum">
              <a:rPr lang="en-US" smtClean="0"/>
              <a:pPr/>
              <a:t>‹#›</a:t>
            </a:fld>
            <a:endParaRPr lang="en-US"/>
          </a:p>
        </p:txBody>
      </p:sp>
      <p:sp>
        <p:nvSpPr>
          <p:cNvPr id="6" name="Isosceles Triangle 5"/>
          <p:cNvSpPr>
            <a:spLocks noChangeAspect="1"/>
          </p:cNvSpPr>
          <p:nvPr/>
        </p:nvSpPr>
        <p:spPr>
          <a:xfrm rot="5400000">
            <a:off x="590609" y="6447423"/>
            <a:ext cx="190849" cy="160419"/>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30B7A1-6AA0-4E54-B5F6-023DAFF2C34B}" type="slidenum">
              <a:rPr lang="en-US" smtClean="0"/>
              <a:pPr/>
              <a:t>‹#›</a:t>
            </a:fld>
            <a:endParaRPr lang="en-US"/>
          </a:p>
        </p:txBody>
      </p:sp>
      <p:sp>
        <p:nvSpPr>
          <p:cNvPr id="5" name="Straight Connector 4"/>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590609" y="6447423"/>
            <a:ext cx="190849" cy="160419"/>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5" name="Footer Placeholder 4"/>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8737600" y="6245225"/>
            <a:ext cx="2844800" cy="476250"/>
          </a:xfrm>
          <a:prstGeom prst="rect">
            <a:avLst/>
          </a:prstGeom>
        </p:spPr>
        <p:txBody>
          <a:bodyPr/>
          <a:lstStyle>
            <a:lvl1pPr>
              <a:defRPr/>
            </a:lvl1pPr>
          </a:lstStyle>
          <a:p>
            <a:fld id="{68843EF9-08A1-4998-8CC0-80CA609D7516}" type="slidenum">
              <a:rPr 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32800" y="304800"/>
            <a:ext cx="33528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7EBF63-49DA-41C7-B905-C776E257E23D}" type="slidenum">
              <a:rPr lang="en-US" smtClean="0"/>
              <a:pPr/>
              <a:t>‹#›</a:t>
            </a:fld>
            <a:endParaRPr lang="en-US"/>
          </a:p>
        </p:txBody>
      </p:sp>
      <p:sp>
        <p:nvSpPr>
          <p:cNvPr id="8" name="Straight Connector 7"/>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5220033"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590609" y="6447423"/>
            <a:ext cx="190849" cy="160419"/>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406400" y="304800"/>
            <a:ext cx="7620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9600" y="1219200"/>
            <a:ext cx="109728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D8DD46-F0C4-466C-BBB6-8B93B971E968}" type="slidenum">
              <a:rPr lang="en-US" smtClean="0"/>
              <a:pPr/>
              <a:t>‹#›</a:t>
            </a:fld>
            <a:endParaRPr lang="en-US"/>
          </a:p>
        </p:txBody>
      </p:sp>
      <p:sp>
        <p:nvSpPr>
          <p:cNvPr id="8" name="Straight Connector 7"/>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590609" y="6447423"/>
            <a:ext cx="190849" cy="160419"/>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09600" y="500856"/>
            <a:ext cx="24384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4F993E-823F-4B79-8CC6-D5A202F23335}"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1F1E5A-C07F-4B60-91C0-E14368C175CB}" type="slidenum">
              <a:rPr lang="en-US" smtClean="0"/>
              <a:pPr/>
              <a:t>‹#›</a:t>
            </a:fld>
            <a:endParaRPr lang="en-US"/>
          </a:p>
        </p:txBody>
      </p:sp>
      <p:sp>
        <p:nvSpPr>
          <p:cNvPr id="7" name="Straight Connector 6"/>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590609" y="6447423"/>
            <a:ext cx="190849" cy="160419"/>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5814836"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09600" y="1600201"/>
            <a:ext cx="10972800" cy="4525963"/>
          </a:xfrm>
        </p:spPr>
        <p:txBody>
          <a:bodyPr>
            <a:normAutofit/>
          </a:bodyPr>
          <a:lstStyle/>
          <a:p>
            <a:pPr lvl="0"/>
            <a:endParaRPr lang="en-US" noProof="0"/>
          </a:p>
        </p:txBody>
      </p:sp>
      <p:sp>
        <p:nvSpPr>
          <p:cNvPr id="4" name="Date Placeholder 3"/>
          <p:cNvSpPr>
            <a:spLocks noGrp="1"/>
          </p:cNvSpPr>
          <p:nvPr>
            <p:ph type="dt" sz="half" idx="10"/>
          </p:nvPr>
        </p:nvSpPr>
        <p:spPr>
          <a:xfrm>
            <a:off x="609600" y="6245225"/>
            <a:ext cx="2844800" cy="476250"/>
          </a:xfrm>
        </p:spPr>
        <p:txBody>
          <a:bodyPr/>
          <a:lstStyle>
            <a:lvl1pPr>
              <a:defRPr/>
            </a:lvl1pPr>
          </a:lstStyle>
          <a:p>
            <a:pPr>
              <a:defRPr/>
            </a:pPr>
            <a:endParaRPr lang="en-US">
              <a:solidFill>
                <a:srgbClr val="C0504D"/>
              </a:solidFill>
            </a:endParaRPr>
          </a:p>
        </p:txBody>
      </p:sp>
      <p:sp>
        <p:nvSpPr>
          <p:cNvPr id="5" name="Footer Placeholder 4"/>
          <p:cNvSpPr>
            <a:spLocks noGrp="1"/>
          </p:cNvSpPr>
          <p:nvPr>
            <p:ph type="ftr" sz="quarter" idx="11"/>
          </p:nvPr>
        </p:nvSpPr>
        <p:spPr>
          <a:xfrm>
            <a:off x="4165600" y="6245225"/>
            <a:ext cx="3860800" cy="476250"/>
          </a:xfrm>
        </p:spPr>
        <p:txBody>
          <a:bodyPr/>
          <a:lstStyle>
            <a:lvl1pPr>
              <a:defRPr/>
            </a:lvl1pPr>
          </a:lstStyle>
          <a:p>
            <a:pPr>
              <a:defRPr/>
            </a:pPr>
            <a:endParaRPr lang="en-US">
              <a:solidFill>
                <a:srgbClr val="C0504D"/>
              </a:solidFill>
            </a:endParaRPr>
          </a:p>
        </p:txBody>
      </p:sp>
      <p:sp>
        <p:nvSpPr>
          <p:cNvPr id="6" name="Slide Number Placeholder 5"/>
          <p:cNvSpPr>
            <a:spLocks noGrp="1"/>
          </p:cNvSpPr>
          <p:nvPr>
            <p:ph type="sldNum" sz="quarter" idx="12"/>
          </p:nvPr>
        </p:nvSpPr>
        <p:spPr>
          <a:xfrm>
            <a:off x="8737600" y="6245225"/>
            <a:ext cx="2844800" cy="476250"/>
          </a:xfrm>
        </p:spPr>
        <p:txBody>
          <a:bodyPr/>
          <a:lstStyle>
            <a:lvl1pPr>
              <a:defRPr/>
            </a:lvl1pPr>
          </a:lstStyle>
          <a:p>
            <a:pPr>
              <a:defRPr/>
            </a:pPr>
            <a:fld id="{5FF07B61-E672-483B-8640-2C2DFBA08BD4}"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355A52A-F347-49D6-BD67-3E6B53595D3B}" type="slidenum">
              <a:rPr lang="ar-SA"/>
              <a:pPr>
                <a:defRPr/>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591984" y="1600201"/>
            <a:ext cx="411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909985" y="1600201"/>
            <a:ext cx="411691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7" name="Slide Number Placeholder 6"/>
          <p:cNvSpPr>
            <a:spLocks noGrp="1"/>
          </p:cNvSpPr>
          <p:nvPr>
            <p:ph type="sldNum" sz="quarter" idx="12"/>
          </p:nvPr>
        </p:nvSpPr>
        <p:spPr>
          <a:xfrm>
            <a:off x="8737600" y="6245225"/>
            <a:ext cx="2844800" cy="476250"/>
          </a:xfrm>
          <a:prstGeom prst="rect">
            <a:avLst/>
          </a:prstGeom>
        </p:spPr>
        <p:txBody>
          <a:bodyPr/>
          <a:lstStyle>
            <a:lvl1pPr>
              <a:defRPr/>
            </a:lvl1pPr>
          </a:lstStyle>
          <a:p>
            <a:fld id="{08C5A319-A2F7-4EAA-8450-50151FE21DF1}"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8" name="Footer Placeholder 7"/>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9" name="Slide Number Placeholder 8"/>
          <p:cNvSpPr>
            <a:spLocks noGrp="1"/>
          </p:cNvSpPr>
          <p:nvPr>
            <p:ph type="sldNum" sz="quarter" idx="12"/>
          </p:nvPr>
        </p:nvSpPr>
        <p:spPr>
          <a:xfrm>
            <a:off x="8737600" y="6245225"/>
            <a:ext cx="2844800" cy="476250"/>
          </a:xfrm>
          <a:prstGeom prst="rect">
            <a:avLst/>
          </a:prstGeom>
        </p:spPr>
        <p:txBody>
          <a:bodyPr/>
          <a:lstStyle>
            <a:lvl1pPr>
              <a:defRPr/>
            </a:lvl1pPr>
          </a:lstStyle>
          <a:p>
            <a:fld id="{9D9B73F9-1E86-486B-BFEA-6E3ABB8C170B}"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4" name="Footer Placeholder 3"/>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5" name="Slide Number Placeholder 4"/>
          <p:cNvSpPr>
            <a:spLocks noGrp="1"/>
          </p:cNvSpPr>
          <p:nvPr>
            <p:ph type="sldNum" sz="quarter" idx="12"/>
          </p:nvPr>
        </p:nvSpPr>
        <p:spPr>
          <a:xfrm>
            <a:off x="8737600" y="6245225"/>
            <a:ext cx="2844800" cy="476250"/>
          </a:xfrm>
          <a:prstGeom prst="rect">
            <a:avLst/>
          </a:prstGeom>
        </p:spPr>
        <p:txBody>
          <a:bodyPr/>
          <a:lstStyle>
            <a:lvl1pPr>
              <a:defRPr/>
            </a:lvl1pPr>
          </a:lstStyle>
          <a:p>
            <a:fld id="{8DBBD49D-4625-4E27-A17C-53F6B15E72A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3" name="Footer Placeholder 2"/>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4" name="Slide Number Placeholder 3"/>
          <p:cNvSpPr>
            <a:spLocks noGrp="1"/>
          </p:cNvSpPr>
          <p:nvPr>
            <p:ph type="sldNum" sz="quarter" idx="12"/>
          </p:nvPr>
        </p:nvSpPr>
        <p:spPr>
          <a:xfrm>
            <a:off x="8737600" y="6245225"/>
            <a:ext cx="2844800" cy="476250"/>
          </a:xfrm>
          <a:prstGeom prst="rect">
            <a:avLst/>
          </a:prstGeom>
        </p:spPr>
        <p:txBody>
          <a:bodyPr/>
          <a:lstStyle>
            <a:lvl1pPr>
              <a:defRPr/>
            </a:lvl1pPr>
          </a:lstStyle>
          <a:p>
            <a:fld id="{A640A0A4-820F-4578-9C2B-EAA803BA24C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7" name="Slide Number Placeholder 6"/>
          <p:cNvSpPr>
            <a:spLocks noGrp="1"/>
          </p:cNvSpPr>
          <p:nvPr>
            <p:ph type="sldNum" sz="quarter" idx="12"/>
          </p:nvPr>
        </p:nvSpPr>
        <p:spPr>
          <a:xfrm>
            <a:off x="8737600" y="6245225"/>
            <a:ext cx="2844800" cy="476250"/>
          </a:xfrm>
          <a:prstGeom prst="rect">
            <a:avLst/>
          </a:prstGeom>
        </p:spPr>
        <p:txBody>
          <a:bodyPr/>
          <a:lstStyle>
            <a:lvl1pPr>
              <a:defRPr/>
            </a:lvl1pPr>
          </a:lstStyle>
          <a:p>
            <a:fld id="{C0B3E36E-ED53-4899-BF21-FE8A4CF3CDD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09600" y="6305550"/>
            <a:ext cx="2844800" cy="47625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a:xfrm>
            <a:off x="4165600" y="6245225"/>
            <a:ext cx="3860800" cy="476250"/>
          </a:xfrm>
          <a:prstGeom prst="rect">
            <a:avLst/>
          </a:prstGeom>
        </p:spPr>
        <p:txBody>
          <a:bodyPr/>
          <a:lstStyle>
            <a:lvl1pPr>
              <a:defRPr/>
            </a:lvl1pPr>
          </a:lstStyle>
          <a:p>
            <a:endParaRPr lang="en-US"/>
          </a:p>
        </p:txBody>
      </p:sp>
      <p:sp>
        <p:nvSpPr>
          <p:cNvPr id="7" name="Slide Number Placeholder 6"/>
          <p:cNvSpPr>
            <a:spLocks noGrp="1"/>
          </p:cNvSpPr>
          <p:nvPr>
            <p:ph type="sldNum" sz="quarter" idx="12"/>
          </p:nvPr>
        </p:nvSpPr>
        <p:spPr>
          <a:xfrm>
            <a:off x="8737600" y="6245225"/>
            <a:ext cx="2844800" cy="476250"/>
          </a:xfrm>
          <a:prstGeom prst="rect">
            <a:avLst/>
          </a:prstGeom>
        </p:spPr>
        <p:txBody>
          <a:bodyPr/>
          <a:lstStyle>
            <a:lvl1pPr>
              <a:defRPr/>
            </a:lvl1pPr>
          </a:lstStyle>
          <a:p>
            <a:fld id="{F199B96D-D4DA-49C8-8D39-944BF4F54D0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pic>
        <p:nvPicPr>
          <p:cNvPr id="1031" name="Picture 7" descr="C:\Users\VLADA\Desktop\Picture1.jpg"/>
          <p:cNvPicPr>
            <a:picLocks noChangeAspect="1" noChangeArrowheads="1"/>
          </p:cNvPicPr>
          <p:nvPr userDrawn="1"/>
        </p:nvPicPr>
        <p:blipFill>
          <a:blip r:embed="rId16" cstate="print"/>
          <a:srcRect/>
          <a:stretch>
            <a:fillRect/>
          </a:stretch>
        </p:blipFill>
        <p:spPr bwMode="auto">
          <a:xfrm>
            <a:off x="0" y="0"/>
            <a:ext cx="6096000" cy="6819900"/>
          </a:xfrm>
          <a:prstGeom prst="rect">
            <a:avLst/>
          </a:prstGeom>
          <a:noFill/>
        </p:spPr>
      </p:pic>
      <p:sp>
        <p:nvSpPr>
          <p:cNvPr id="1026" name="Rectangle 2"/>
          <p:cNvSpPr>
            <a:spLocks noGrp="1" noChangeArrowheads="1"/>
          </p:cNvSpPr>
          <p:nvPr>
            <p:ph type="title"/>
            <p:custDataLst>
              <p:tags r:id="rId13"/>
            </p:custDataLst>
          </p:nvPr>
        </p:nvSpPr>
        <p:spPr bwMode="auto">
          <a:xfrm>
            <a:off x="508000" y="152400"/>
            <a:ext cx="11470216" cy="838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sp>
        <p:nvSpPr>
          <p:cNvPr id="8" name="Rectangle 7"/>
          <p:cNvSpPr/>
          <p:nvPr userDrawn="1"/>
        </p:nvSpPr>
        <p:spPr>
          <a:xfrm>
            <a:off x="1727200" y="838200"/>
            <a:ext cx="10464800" cy="60198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7" name="Rectangle 3"/>
          <p:cNvSpPr>
            <a:spLocks noGrp="1" noChangeArrowheads="1"/>
          </p:cNvSpPr>
          <p:nvPr>
            <p:ph type="body" idx="1"/>
            <p:custDataLst>
              <p:tags r:id="rId14"/>
            </p:custDataLst>
          </p:nvPr>
        </p:nvSpPr>
        <p:spPr bwMode="auto">
          <a:xfrm>
            <a:off x="1727201" y="1143000"/>
            <a:ext cx="10299700" cy="556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82033" y="136526"/>
            <a:ext cx="11821584" cy="6581775"/>
          </a:xfrm>
          <a:prstGeom prst="rect">
            <a:avLst/>
          </a:prstGeom>
          <a:solidFill>
            <a:schemeClr val="bg1">
              <a:alpha val="50000"/>
            </a:schemeClr>
          </a:solidFill>
          <a:ln w="9525">
            <a:noFill/>
            <a:miter lim="800000"/>
            <a:headEnd/>
            <a:tailEnd/>
          </a:ln>
          <a:effectLst/>
        </p:spPr>
        <p:txBody>
          <a:bodyPr wrap="none" anchor="ctr"/>
          <a:lstStyle/>
          <a:p>
            <a:endParaRPr lang="en-US"/>
          </a:p>
        </p:txBody>
      </p:sp>
      <p:sp>
        <p:nvSpPr>
          <p:cNvPr id="29699" name="Rectangle 3"/>
          <p:cNvSpPr>
            <a:spLocks noGrp="1" noChangeArrowheads="1"/>
          </p:cNvSpPr>
          <p:nvPr>
            <p:ph type="title"/>
            <p:custDataLst>
              <p:tags r:id="rId13"/>
            </p:custDataLst>
          </p:nvPr>
        </p:nvSpPr>
        <p:spPr bwMode="auto">
          <a:xfrm>
            <a:off x="607485" y="274638"/>
            <a:ext cx="10968567"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9700" name="Rectangle 4"/>
          <p:cNvSpPr>
            <a:spLocks noGrp="1" noChangeArrowheads="1"/>
          </p:cNvSpPr>
          <p:nvPr>
            <p:ph type="body" idx="1"/>
            <p:custDataLst>
              <p:tags r:id="rId14"/>
            </p:custDataLst>
          </p:nvPr>
        </p:nvSpPr>
        <p:spPr bwMode="auto">
          <a:xfrm>
            <a:off x="607485" y="1600201"/>
            <a:ext cx="10968567"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9701" name="Rectangle 5"/>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29702" name="Rectangle 6"/>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29703" name="Rectangle 7"/>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C952077-AEB4-44ED-8F00-EB4BD1BC344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charset="0"/>
        </a:defRPr>
      </a:lvl2pPr>
      <a:lvl3pPr algn="l" rtl="0" fontAlgn="base">
        <a:spcBef>
          <a:spcPct val="0"/>
        </a:spcBef>
        <a:spcAft>
          <a:spcPct val="0"/>
        </a:spcAft>
        <a:buClr>
          <a:schemeClr val="tx1"/>
        </a:buClr>
        <a:defRPr sz="3200">
          <a:solidFill>
            <a:schemeClr val="tx1"/>
          </a:solidFill>
          <a:latin typeface="Arial" charset="0"/>
        </a:defRPr>
      </a:lvl3pPr>
      <a:lvl4pPr algn="l" rtl="0" fontAlgn="base">
        <a:spcBef>
          <a:spcPct val="0"/>
        </a:spcBef>
        <a:spcAft>
          <a:spcPct val="0"/>
        </a:spcAft>
        <a:buClr>
          <a:schemeClr val="tx1"/>
        </a:buClr>
        <a:defRPr sz="3200">
          <a:solidFill>
            <a:schemeClr val="tx1"/>
          </a:solidFill>
          <a:latin typeface="Arial" charset="0"/>
        </a:defRPr>
      </a:lvl4pPr>
      <a:lvl5pPr algn="l" rtl="0" fontAlgn="base">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152400"/>
            <a:ext cx="109728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219200"/>
            <a:ext cx="109728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8534400" y="6356350"/>
            <a:ext cx="3052064" cy="365760"/>
          </a:xfrm>
          <a:prstGeom prst="rect">
            <a:avLst/>
          </a:prstGeom>
        </p:spPr>
        <p:txBody>
          <a:bodyPr vert="horz"/>
          <a:lstStyle>
            <a:lvl1pPr algn="l" eaLnBrk="1" latinLnBrk="0" hangingPunct="1">
              <a:defRPr kumimoji="0" sz="1400">
                <a:solidFill>
                  <a:schemeClr val="tx2"/>
                </a:solidFill>
              </a:defRPr>
            </a:lvl1pPr>
          </a:lstStyle>
          <a:p>
            <a:fld id="{ACDF6120-F1F0-4C60-9FE9-39AC71A9C79D}" type="datetimeFigureOut">
              <a:rPr lang="en-US" smtClean="0"/>
              <a:pPr/>
              <a:t>31-Aug-23</a:t>
            </a:fld>
            <a:endParaRPr lang="en-US" sz="1400" dirty="0">
              <a:solidFill>
                <a:schemeClr val="tx2"/>
              </a:solidFill>
            </a:endParaRPr>
          </a:p>
        </p:txBody>
      </p:sp>
      <p:sp>
        <p:nvSpPr>
          <p:cNvPr id="3" name="Footer Placeholder 2"/>
          <p:cNvSpPr>
            <a:spLocks noGrp="1"/>
          </p:cNvSpPr>
          <p:nvPr>
            <p:ph type="ftr" sz="quarter" idx="3"/>
          </p:nvPr>
        </p:nvSpPr>
        <p:spPr>
          <a:xfrm>
            <a:off x="3864864" y="6356350"/>
            <a:ext cx="4673600" cy="365760"/>
          </a:xfrm>
          <a:prstGeom prst="rect">
            <a:avLst/>
          </a:prstGeom>
        </p:spPr>
        <p:txBody>
          <a:bodyPr vert="horz"/>
          <a:lstStyle>
            <a:lvl1pPr algn="r" eaLnBrk="1" latinLnBrk="0" hangingPunct="1">
              <a:defRPr kumimoji="0" sz="1400">
                <a:solidFill>
                  <a:schemeClr val="tx2"/>
                </a:solidFill>
              </a:defRPr>
            </a:lvl1pPr>
          </a:lstStyle>
          <a:p>
            <a:pPr algn="r" eaLnBrk="1" latinLnBrk="0" hangingPunct="1"/>
            <a:endParaRPr kumimoji="0" lang="en-US" sz="1400" dirty="0">
              <a:solidFill>
                <a:schemeClr val="tx2"/>
              </a:solidFill>
            </a:endParaRPr>
          </a:p>
        </p:txBody>
      </p:sp>
      <p:sp>
        <p:nvSpPr>
          <p:cNvPr id="23" name="Slide Number Placeholder 22"/>
          <p:cNvSpPr>
            <a:spLocks noGrp="1"/>
          </p:cNvSpPr>
          <p:nvPr>
            <p:ph type="sldNum" sz="quarter" idx="4"/>
          </p:nvPr>
        </p:nvSpPr>
        <p:spPr>
          <a:xfrm>
            <a:off x="816864" y="6356350"/>
            <a:ext cx="2641600" cy="365760"/>
          </a:xfrm>
          <a:prstGeom prst="rect">
            <a:avLst/>
          </a:prstGeom>
        </p:spPr>
        <p:txBody>
          <a:bodyPr vert="horz"/>
          <a:lstStyle>
            <a:lvl1pPr algn="l" eaLnBrk="1" latinLnBrk="0" hangingPunct="1">
              <a:defRPr kumimoji="0" sz="1400">
                <a:solidFill>
                  <a:schemeClr val="tx2"/>
                </a:solidFill>
              </a:defRPr>
            </a:lvl1pPr>
          </a:lstStyle>
          <a:p>
            <a:pPr algn="l" eaLnBrk="1" latinLnBrk="0" hangingPunct="1"/>
            <a:fld id="{EA7C8D44-3667-46F6-9772-CC52308E2A7F}" type="slidenum">
              <a:rPr kumimoji="0" lang="en-US" smtClean="0"/>
              <a:pPr algn="l" eaLnBrk="1" latinLnBrk="0" hangingPunct="1"/>
              <a:t>‹#›</a:t>
            </a:fld>
            <a:endParaRPr kumimoji="0" lang="en-US" sz="1600" dirty="0">
              <a:solidFill>
                <a:schemeClr val="tx2"/>
              </a:solidFill>
            </a:endParaRPr>
          </a:p>
        </p:txBody>
      </p:sp>
      <p:sp>
        <p:nvSpPr>
          <p:cNvPr id="28" name="Straight Connector 27"/>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609600" y="1143000"/>
            <a:ext cx="109728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590609" y="6447423"/>
            <a:ext cx="190849" cy="160419"/>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4.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4.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24.xml"/><Relationship Id="rId5" Type="http://schemas.openxmlformats.org/officeDocument/2006/relationships/image" Target="../media/image3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4.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4.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6.xml"/><Relationship Id="rId1" Type="http://schemas.openxmlformats.org/officeDocument/2006/relationships/slideLayout" Target="../slideLayouts/slideLayout24.xml"/><Relationship Id="rId5" Type="http://schemas.openxmlformats.org/officeDocument/2006/relationships/image" Target="../media/image63.gif"/><Relationship Id="rId4" Type="http://schemas.openxmlformats.org/officeDocument/2006/relationships/image" Target="../media/image62.gif"/></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8.xml"/><Relationship Id="rId1" Type="http://schemas.openxmlformats.org/officeDocument/2006/relationships/slideLayout" Target="../slideLayouts/slideLayout29.xml"/><Relationship Id="rId4" Type="http://schemas.openxmlformats.org/officeDocument/2006/relationships/image" Target="../media/image66.png"/></Relationships>
</file>

<file path=ppt/slides/_rels/slide5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4.xml"/><Relationship Id="rId4" Type="http://schemas.openxmlformats.org/officeDocument/2006/relationships/image" Target="../media/image73.png"/></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1.png"/><Relationship Id="rId1" Type="http://schemas.openxmlformats.org/officeDocument/2006/relationships/slideLayout" Target="../slideLayouts/slideLayout24.xml"/><Relationship Id="rId4" Type="http://schemas.openxmlformats.org/officeDocument/2006/relationships/image" Target="../media/image75.emf"/></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9.xml"/><Relationship Id="rId1" Type="http://schemas.openxmlformats.org/officeDocument/2006/relationships/slideLayout" Target="../slideLayouts/slideLayout24.xml"/><Relationship Id="rId5" Type="http://schemas.openxmlformats.org/officeDocument/2006/relationships/image" Target="../media/image77.png"/><Relationship Id="rId4" Type="http://schemas.openxmlformats.org/officeDocument/2006/relationships/image" Target="../media/image76.png"/></Relationships>
</file>

<file path=ppt/slides/_rels/slide6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0.png"/><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lgn="l"/>
            <a:endParaRPr lang="en-US" sz="2800" dirty="0">
              <a:solidFill>
                <a:schemeClr val="tx1"/>
              </a:solidFill>
              <a:latin typeface="Gill Sans MT" panose="020B0502020104020203" pitchFamily="34" charset="0"/>
            </a:endParaRPr>
          </a:p>
        </p:txBody>
      </p:sp>
      <p:sp>
        <p:nvSpPr>
          <p:cNvPr id="4" name="Title 1"/>
          <p:cNvSpPr txBox="1">
            <a:spLocks/>
          </p:cNvSpPr>
          <p:nvPr/>
        </p:nvSpPr>
        <p:spPr>
          <a:xfrm>
            <a:off x="1752600" y="2819400"/>
            <a:ext cx="8966200" cy="914400"/>
          </a:xfrm>
          <a:prstGeom prst="rect">
            <a:avLst/>
          </a:prstGeom>
        </p:spPr>
        <p:txBody>
          <a:bodyPr vert="horz" anchor="t" anchorCtr="0">
            <a:noAutofit/>
          </a:bodyPr>
          <a:lstStyle/>
          <a:p>
            <a:pPr algn="ctr" fontAlgn="auto">
              <a:spcAft>
                <a:spcPts val="0"/>
              </a:spcAft>
              <a:defRPr/>
            </a:pPr>
            <a:r>
              <a:rPr lang="en-US" sz="3200" b="1" dirty="0" smtClean="0"/>
              <a:t>GASTROINTESTINAL TRACT</a:t>
            </a:r>
            <a:endParaRPr lang="sr-Latn-RS" sz="3200" b="1" dirty="0" smtClean="0"/>
          </a:p>
          <a:p>
            <a:pPr algn="ctr" fontAlgn="auto">
              <a:spcAft>
                <a:spcPts val="0"/>
              </a:spcAft>
              <a:defRPr/>
            </a:pPr>
            <a:r>
              <a:rPr lang="sr-Latn-RS" sz="3200" b="1" dirty="0" smtClean="0"/>
              <a:t/>
            </a:r>
            <a:br>
              <a:rPr lang="sr-Latn-RS" sz="3200" b="1" dirty="0" smtClean="0"/>
            </a:br>
            <a:r>
              <a:rPr lang="en-US" sz="3200" dirty="0" smtClean="0">
                <a:solidFill>
                  <a:schemeClr val="tx2"/>
                </a:solidFill>
              </a:rPr>
              <a:t>Nuclear Medicine Scans: Analysis of uptake mechanism and imaging protocols</a:t>
            </a:r>
            <a:endParaRPr lang="en-US" sz="3200" b="1" dirty="0">
              <a:latin typeface="+mn-lt"/>
              <a:ea typeface="+mj-ea"/>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zh-TW" dirty="0" err="1" smtClean="0">
                <a:solidFill>
                  <a:schemeClr val="tx1"/>
                </a:solidFill>
              </a:rPr>
              <a:t>Sjogren’s</a:t>
            </a:r>
            <a:r>
              <a:rPr lang="en-US" altLang="zh-TW" dirty="0" smtClean="0">
                <a:solidFill>
                  <a:schemeClr val="tx1"/>
                </a:solidFill>
              </a:rPr>
              <a:t> syndrome</a:t>
            </a:r>
          </a:p>
        </p:txBody>
      </p:sp>
      <p:sp>
        <p:nvSpPr>
          <p:cNvPr id="15363" name="Rectangle 3"/>
          <p:cNvSpPr>
            <a:spLocks noGrp="1" noChangeArrowheads="1"/>
          </p:cNvSpPr>
          <p:nvPr>
            <p:ph type="body" idx="1"/>
          </p:nvPr>
        </p:nvSpPr>
        <p:spPr/>
        <p:txBody>
          <a:bodyPr/>
          <a:lstStyle/>
          <a:p>
            <a:pPr eaLnBrk="1" hangingPunct="1">
              <a:lnSpc>
                <a:spcPct val="90000"/>
              </a:lnSpc>
            </a:pPr>
            <a:r>
              <a:rPr lang="en-US" altLang="zh-TW" sz="2800" u="sng" dirty="0" err="1" smtClean="0"/>
              <a:t>Sialoscintigraphy</a:t>
            </a:r>
            <a:r>
              <a:rPr lang="en-US" altLang="zh-TW" sz="2800" dirty="0" smtClean="0"/>
              <a:t>, </a:t>
            </a:r>
            <a:r>
              <a:rPr lang="en-US" altLang="zh-TW" sz="2800" u="sng" dirty="0" err="1" smtClean="0"/>
              <a:t>dacryoscintigraphy</a:t>
            </a:r>
            <a:r>
              <a:rPr lang="en-US" altLang="zh-TW" sz="2800" u="sng" dirty="0" smtClean="0"/>
              <a:t>, </a:t>
            </a:r>
            <a:r>
              <a:rPr lang="en-US" altLang="zh-TW" sz="2800" dirty="0" smtClean="0"/>
              <a:t>and</a:t>
            </a:r>
            <a:r>
              <a:rPr lang="en-US" altLang="zh-TW" sz="2800" u="sng" dirty="0" smtClean="0"/>
              <a:t> </a:t>
            </a:r>
          </a:p>
          <a:p>
            <a:pPr eaLnBrk="1" hangingPunct="1">
              <a:lnSpc>
                <a:spcPct val="90000"/>
              </a:lnSpc>
              <a:buFont typeface="Wingdings" pitchFamily="2" charset="2"/>
              <a:buNone/>
            </a:pPr>
            <a:r>
              <a:rPr lang="en-US" altLang="zh-TW" sz="2800" dirty="0" smtClean="0"/>
              <a:t>   </a:t>
            </a:r>
            <a:r>
              <a:rPr lang="en-US" altLang="zh-TW" sz="2800" u="sng" dirty="0" smtClean="0"/>
              <a:t>67Ga </a:t>
            </a:r>
            <a:r>
              <a:rPr lang="en-US" altLang="zh-TW" sz="2800" u="sng" dirty="0" err="1" smtClean="0"/>
              <a:t>scintigraphy</a:t>
            </a:r>
            <a:r>
              <a:rPr lang="en-US" altLang="zh-TW" sz="2800" dirty="0" smtClean="0"/>
              <a:t> in the diagnosis and post-therapeutic follow-up of </a:t>
            </a:r>
            <a:r>
              <a:rPr lang="en-US" altLang="zh-TW" sz="2800" dirty="0" err="1" smtClean="0"/>
              <a:t>Sjogren’s</a:t>
            </a:r>
            <a:r>
              <a:rPr lang="en-US" altLang="zh-TW" sz="2800" dirty="0" smtClean="0"/>
              <a:t> syndrome.</a:t>
            </a:r>
          </a:p>
          <a:p>
            <a:pPr eaLnBrk="1" hangingPunct="1">
              <a:lnSpc>
                <a:spcPct val="90000"/>
              </a:lnSpc>
            </a:pPr>
            <a:r>
              <a:rPr lang="en-US" altLang="zh-TW" sz="2800" dirty="0" err="1" smtClean="0"/>
              <a:t>Sialoscintigraphy</a:t>
            </a:r>
            <a:r>
              <a:rPr lang="en-US" altLang="zh-TW" sz="2800" dirty="0" smtClean="0"/>
              <a:t> alone is unable to distinguish between  a simple </a:t>
            </a:r>
            <a:r>
              <a:rPr lang="en-US" altLang="zh-TW" sz="2800" i="1" dirty="0" err="1" smtClean="0"/>
              <a:t>chr</a:t>
            </a:r>
            <a:r>
              <a:rPr lang="en-US" altLang="zh-TW" sz="2800" i="1" dirty="0" smtClean="0"/>
              <a:t>. Inflammation</a:t>
            </a:r>
            <a:r>
              <a:rPr lang="en-US" altLang="zh-TW" sz="2800" dirty="0" smtClean="0"/>
              <a:t> and </a:t>
            </a:r>
            <a:r>
              <a:rPr lang="en-US" altLang="zh-TW" sz="2800" i="1" dirty="0" smtClean="0"/>
              <a:t>the syndrome</a:t>
            </a:r>
            <a:r>
              <a:rPr lang="en-US" altLang="zh-TW" sz="2800" dirty="0" smtClean="0"/>
              <a:t>. However, the </a:t>
            </a:r>
            <a:r>
              <a:rPr lang="en-US" altLang="zh-TW" sz="2800" dirty="0" smtClean="0">
                <a:solidFill>
                  <a:srgbClr val="FF6699"/>
                </a:solidFill>
              </a:rPr>
              <a:t>simultaneous presence of a high 67Ga concentration in </a:t>
            </a:r>
            <a:r>
              <a:rPr lang="en-US" altLang="zh-TW" sz="2800" u="sng" dirty="0" err="1" smtClean="0">
                <a:solidFill>
                  <a:srgbClr val="FF6699"/>
                </a:solidFill>
              </a:rPr>
              <a:t>lacrimal</a:t>
            </a:r>
            <a:r>
              <a:rPr lang="en-US" altLang="zh-TW" sz="2800" dirty="0" smtClean="0">
                <a:solidFill>
                  <a:srgbClr val="FF6699"/>
                </a:solidFill>
              </a:rPr>
              <a:t> and </a:t>
            </a:r>
            <a:r>
              <a:rPr lang="en-US" altLang="zh-TW" sz="2800" u="sng" dirty="0" smtClean="0">
                <a:solidFill>
                  <a:srgbClr val="FF6699"/>
                </a:solidFill>
              </a:rPr>
              <a:t>salivary glands</a:t>
            </a:r>
            <a:r>
              <a:rPr lang="en-US" altLang="zh-TW" sz="2800" dirty="0" smtClean="0"/>
              <a:t> is </a:t>
            </a:r>
            <a:r>
              <a:rPr lang="en-US" altLang="zh-TW" sz="2800" dirty="0" err="1" smtClean="0"/>
              <a:t>pathognomonic</a:t>
            </a:r>
            <a:r>
              <a:rPr lang="en-US" altLang="zh-TW" sz="2800" dirty="0" smtClean="0"/>
              <a:t> for </a:t>
            </a:r>
            <a:r>
              <a:rPr lang="en-US" altLang="zh-TW" sz="2800" dirty="0" err="1" smtClean="0"/>
              <a:t>Sjogren’s</a:t>
            </a:r>
            <a:r>
              <a:rPr lang="en-US" altLang="zh-TW" sz="2800" dirty="0" smtClean="0"/>
              <a:t> syndrome ( fig34.4 )</a:t>
            </a:r>
          </a:p>
          <a:p>
            <a:pPr eaLnBrk="1" hangingPunct="1">
              <a:lnSpc>
                <a:spcPct val="90000"/>
              </a:lnSpc>
            </a:pPr>
            <a:r>
              <a:rPr lang="en-US" altLang="zh-TW" sz="2800" dirty="0" smtClean="0"/>
              <a:t>67Ga is strongly suggested in the </a:t>
            </a:r>
            <a:r>
              <a:rPr lang="en-US" altLang="zh-TW" sz="2800" u="sng" dirty="0" smtClean="0"/>
              <a:t>follow up</a:t>
            </a:r>
            <a:r>
              <a:rPr lang="en-US" altLang="zh-TW" sz="2800" dirty="0" smtClean="0"/>
              <a:t> of drug therapy( anti-autoimmune ), 1 month after drug therapy.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Content Placeholder 3" descr="evaluation.jpg"/>
          <p:cNvPicPr>
            <a:picLocks noGrp="1" noChangeAspect="1"/>
          </p:cNvPicPr>
          <p:nvPr>
            <p:ph sz="quarter" idx="1"/>
          </p:nvPr>
        </p:nvPicPr>
        <p:blipFill>
          <a:blip r:embed="rId3" cstate="print"/>
          <a:stretch>
            <a:fillRect/>
          </a:stretch>
        </p:blipFill>
        <p:spPr>
          <a:xfrm>
            <a:off x="1752600" y="1652779"/>
            <a:ext cx="7938257" cy="4683569"/>
          </a:xfrm>
        </p:spPr>
      </p:pic>
      <p:sp>
        <p:nvSpPr>
          <p:cNvPr id="12292" name="TextBox 4"/>
          <p:cNvSpPr txBox="1">
            <a:spLocks noChangeArrowheads="1"/>
          </p:cNvSpPr>
          <p:nvPr/>
        </p:nvSpPr>
        <p:spPr bwMode="auto">
          <a:xfrm>
            <a:off x="2514600" y="1143000"/>
            <a:ext cx="7772400" cy="646331"/>
          </a:xfrm>
          <a:prstGeom prst="rect">
            <a:avLst/>
          </a:prstGeom>
          <a:noFill/>
          <a:ln w="9525">
            <a:noFill/>
            <a:miter lim="800000"/>
            <a:headEnd/>
            <a:tailEnd/>
          </a:ln>
        </p:spPr>
        <p:txBody>
          <a:bodyPr wrap="square">
            <a:spAutoFit/>
          </a:bodyPr>
          <a:lstStyle/>
          <a:p>
            <a:r>
              <a:rPr lang="en-US" b="1" dirty="0" smtClean="0">
                <a:latin typeface="Calibri" pitchFamily="34" charset="0"/>
                <a:cs typeface="Times New Roman" pitchFamily="16" charset="0"/>
              </a:rPr>
              <a:t>American-European </a:t>
            </a:r>
            <a:r>
              <a:rPr lang="en-US" b="1" dirty="0">
                <a:latin typeface="Calibri" pitchFamily="34" charset="0"/>
                <a:cs typeface="Times New Roman" pitchFamily="16" charset="0"/>
              </a:rPr>
              <a:t>consensus criteria for the diagnosis of </a:t>
            </a:r>
            <a:r>
              <a:rPr lang="en-US" b="1" dirty="0" err="1">
                <a:latin typeface="Calibri" pitchFamily="34" charset="0"/>
                <a:cs typeface="Times New Roman" pitchFamily="16" charset="0"/>
              </a:rPr>
              <a:t>Sjögren's</a:t>
            </a:r>
            <a:r>
              <a:rPr lang="en-US" b="1" dirty="0">
                <a:latin typeface="Calibri" pitchFamily="34" charset="0"/>
                <a:cs typeface="Times New Roman" pitchFamily="16" charset="0"/>
              </a:rPr>
              <a:t> syndrome </a:t>
            </a:r>
            <a:br>
              <a:rPr lang="en-US" b="1" dirty="0">
                <a:latin typeface="Calibri" pitchFamily="34" charset="0"/>
                <a:cs typeface="Times New Roman" pitchFamily="16" charset="0"/>
              </a:rPr>
            </a:br>
            <a:endParaRPr lang="en-US" dirty="0">
              <a:latin typeface="Calibri" pitchFamily="34" charset="0"/>
              <a:cs typeface="Times New Roman" pitchFamily="16" charset="0"/>
            </a:endParaRPr>
          </a:p>
        </p:txBody>
      </p:sp>
      <p:sp>
        <p:nvSpPr>
          <p:cNvPr id="6" name="Oval 5"/>
          <p:cNvSpPr/>
          <p:nvPr/>
        </p:nvSpPr>
        <p:spPr>
          <a:xfrm>
            <a:off x="3810000" y="4800600"/>
            <a:ext cx="1752600" cy="1143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2"/>
          <p:cNvSpPr>
            <a:spLocks noGrp="1" noChangeArrowheads="1"/>
          </p:cNvSpPr>
          <p:nvPr>
            <p:ph type="title"/>
          </p:nvPr>
        </p:nvSpPr>
        <p:spPr>
          <a:xfrm>
            <a:off x="609600" y="152400"/>
            <a:ext cx="10972800" cy="990600"/>
          </a:xfrm>
        </p:spPr>
        <p:txBody>
          <a:bodyPr/>
          <a:lstStyle/>
          <a:p>
            <a:pPr eaLnBrk="1" hangingPunct="1"/>
            <a:r>
              <a:rPr lang="en-US" altLang="zh-TW" dirty="0" err="1" smtClean="0">
                <a:solidFill>
                  <a:schemeClr val="tx1"/>
                </a:solidFill>
              </a:rPr>
              <a:t>Sjogren’s</a:t>
            </a:r>
            <a:r>
              <a:rPr lang="en-US" altLang="zh-TW" dirty="0" smtClean="0">
                <a:solidFill>
                  <a:schemeClr val="tx1"/>
                </a:solidFill>
              </a:rPr>
              <a:t> syndrome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2" name="Picture 4" descr="C:\Users\VLADA\Desktop\New Folder\untitled11.jpg"/>
          <p:cNvPicPr>
            <a:picLocks noChangeAspect="1" noChangeArrowheads="1"/>
          </p:cNvPicPr>
          <p:nvPr/>
        </p:nvPicPr>
        <p:blipFill>
          <a:blip r:embed="rId3" cstate="print"/>
          <a:srcRect/>
          <a:stretch>
            <a:fillRect/>
          </a:stretch>
        </p:blipFill>
        <p:spPr bwMode="auto">
          <a:xfrm>
            <a:off x="2538414" y="1752601"/>
            <a:ext cx="2033587" cy="2033587"/>
          </a:xfrm>
          <a:prstGeom prst="rect">
            <a:avLst/>
          </a:prstGeom>
          <a:noFill/>
        </p:spPr>
      </p:pic>
      <p:pic>
        <p:nvPicPr>
          <p:cNvPr id="201733" name="Picture 5" descr="C:\Users\VLADA\Desktop\New Folder\untitled12.jpg"/>
          <p:cNvPicPr>
            <a:picLocks noChangeAspect="1" noChangeArrowheads="1"/>
          </p:cNvPicPr>
          <p:nvPr/>
        </p:nvPicPr>
        <p:blipFill>
          <a:blip r:embed="rId4" cstate="print"/>
          <a:srcRect/>
          <a:stretch>
            <a:fillRect/>
          </a:stretch>
        </p:blipFill>
        <p:spPr bwMode="auto">
          <a:xfrm>
            <a:off x="4953001" y="1447800"/>
            <a:ext cx="2903339" cy="1146320"/>
          </a:xfrm>
          <a:prstGeom prst="rect">
            <a:avLst/>
          </a:prstGeom>
          <a:noFill/>
        </p:spPr>
      </p:pic>
      <p:pic>
        <p:nvPicPr>
          <p:cNvPr id="201734" name="Picture 6" descr="C:\Users\VLADA\Desktop\New Folder\untitled5.jpg"/>
          <p:cNvPicPr>
            <a:picLocks noChangeAspect="1" noChangeArrowheads="1"/>
          </p:cNvPicPr>
          <p:nvPr/>
        </p:nvPicPr>
        <p:blipFill>
          <a:blip r:embed="rId5" cstate="print"/>
          <a:srcRect/>
          <a:stretch>
            <a:fillRect/>
          </a:stretch>
        </p:blipFill>
        <p:spPr bwMode="auto">
          <a:xfrm>
            <a:off x="2590800" y="4343400"/>
            <a:ext cx="1981200" cy="1981200"/>
          </a:xfrm>
          <a:prstGeom prst="rect">
            <a:avLst/>
          </a:prstGeom>
          <a:noFill/>
        </p:spPr>
      </p:pic>
      <p:pic>
        <p:nvPicPr>
          <p:cNvPr id="201735" name="Picture 7" descr="C:\Users\VLADA\Desktop\New Folder\untitled6.jpg"/>
          <p:cNvPicPr>
            <a:picLocks noChangeAspect="1" noChangeArrowheads="1"/>
          </p:cNvPicPr>
          <p:nvPr/>
        </p:nvPicPr>
        <p:blipFill>
          <a:blip r:embed="rId6" cstate="print"/>
          <a:srcRect/>
          <a:stretch>
            <a:fillRect/>
          </a:stretch>
        </p:blipFill>
        <p:spPr bwMode="auto">
          <a:xfrm>
            <a:off x="4960740" y="5231234"/>
            <a:ext cx="2895599" cy="1096686"/>
          </a:xfrm>
          <a:prstGeom prst="rect">
            <a:avLst/>
          </a:prstGeom>
          <a:noFill/>
        </p:spPr>
      </p:pic>
      <p:pic>
        <p:nvPicPr>
          <p:cNvPr id="201736" name="Picture 8" descr="C:\Users\VLADA\Desktop\New Folder\untitled7.jpg"/>
          <p:cNvPicPr>
            <a:picLocks noChangeAspect="1" noChangeArrowheads="1"/>
          </p:cNvPicPr>
          <p:nvPr/>
        </p:nvPicPr>
        <p:blipFill>
          <a:blip r:embed="rId7" cstate="print"/>
          <a:srcRect/>
          <a:stretch>
            <a:fillRect/>
          </a:stretch>
        </p:blipFill>
        <p:spPr bwMode="auto">
          <a:xfrm>
            <a:off x="4960739" y="4058854"/>
            <a:ext cx="2895600" cy="1126067"/>
          </a:xfrm>
          <a:prstGeom prst="rect">
            <a:avLst/>
          </a:prstGeom>
          <a:noFill/>
        </p:spPr>
      </p:pic>
      <p:pic>
        <p:nvPicPr>
          <p:cNvPr id="201737" name="Picture 9" descr="C:\Users\VLADA\Desktop\New Folder\untitled8.jpg"/>
          <p:cNvPicPr>
            <a:picLocks noChangeAspect="1" noChangeArrowheads="1"/>
          </p:cNvPicPr>
          <p:nvPr/>
        </p:nvPicPr>
        <p:blipFill>
          <a:blip r:embed="rId8" cstate="print"/>
          <a:srcRect/>
          <a:stretch>
            <a:fillRect/>
          </a:stretch>
        </p:blipFill>
        <p:spPr bwMode="auto">
          <a:xfrm>
            <a:off x="4960739" y="2607124"/>
            <a:ext cx="2895600" cy="1129996"/>
          </a:xfrm>
          <a:prstGeom prst="rect">
            <a:avLst/>
          </a:prstGeom>
          <a:noFill/>
        </p:spPr>
      </p:pic>
      <p:sp>
        <p:nvSpPr>
          <p:cNvPr id="15" name="Rectangle 2"/>
          <p:cNvSpPr>
            <a:spLocks noGrp="1" noChangeArrowheads="1"/>
          </p:cNvSpPr>
          <p:nvPr>
            <p:ph type="title"/>
          </p:nvPr>
        </p:nvSpPr>
        <p:spPr>
          <a:xfrm>
            <a:off x="609600" y="152400"/>
            <a:ext cx="10972800" cy="990600"/>
          </a:xfrm>
        </p:spPr>
        <p:txBody>
          <a:bodyPr/>
          <a:lstStyle/>
          <a:p>
            <a:pPr eaLnBrk="1" hangingPunct="1"/>
            <a:r>
              <a:rPr lang="en-US" altLang="zh-TW" dirty="0" err="1" smtClean="0">
                <a:solidFill>
                  <a:schemeClr val="tx1"/>
                </a:solidFill>
              </a:rPr>
              <a:t>Sjogren’s</a:t>
            </a:r>
            <a:r>
              <a:rPr lang="en-US" altLang="zh-TW" dirty="0" smtClean="0">
                <a:solidFill>
                  <a:schemeClr val="tx1"/>
                </a:solidFill>
              </a:rPr>
              <a:t> syndrome</a:t>
            </a:r>
          </a:p>
        </p:txBody>
      </p:sp>
      <p:sp>
        <p:nvSpPr>
          <p:cNvPr id="18" name="Rectangle 17"/>
          <p:cNvSpPr/>
          <p:nvPr/>
        </p:nvSpPr>
        <p:spPr>
          <a:xfrm>
            <a:off x="7772400" y="1524000"/>
            <a:ext cx="2505814" cy="1754326"/>
          </a:xfrm>
          <a:prstGeom prst="rect">
            <a:avLst/>
          </a:prstGeom>
        </p:spPr>
        <p:txBody>
          <a:bodyPr wrap="none">
            <a:spAutoFit/>
          </a:bodyPr>
          <a:lstStyle/>
          <a:p>
            <a:r>
              <a:rPr lang="en-US" dirty="0" smtClean="0"/>
              <a:t>parotid gland</a:t>
            </a:r>
            <a:r>
              <a:rPr lang="sr-Latn-RS" dirty="0" smtClean="0"/>
              <a:t>s</a:t>
            </a:r>
          </a:p>
          <a:p>
            <a:endParaRPr lang="sr-Latn-RS" dirty="0" smtClean="0"/>
          </a:p>
          <a:p>
            <a:endParaRPr lang="sr-Latn-RS" dirty="0" smtClean="0"/>
          </a:p>
          <a:p>
            <a:endParaRPr lang="sr-Latn-RS" dirty="0" smtClean="0"/>
          </a:p>
          <a:p>
            <a:endParaRPr lang="sr-Latn-RS" dirty="0" smtClean="0"/>
          </a:p>
          <a:p>
            <a:r>
              <a:rPr lang="en-US" dirty="0" err="1" smtClean="0"/>
              <a:t>submandibular</a:t>
            </a:r>
            <a:r>
              <a:rPr lang="en-US" dirty="0" smtClean="0"/>
              <a:t> </a:t>
            </a:r>
            <a:r>
              <a:rPr lang="sr-Latn-RS" dirty="0" smtClean="0"/>
              <a:t> glands</a:t>
            </a:r>
            <a:endParaRPr lang="en-US" dirty="0"/>
          </a:p>
        </p:txBody>
      </p:sp>
      <p:sp>
        <p:nvSpPr>
          <p:cNvPr id="19" name="Rectangle 18"/>
          <p:cNvSpPr/>
          <p:nvPr/>
        </p:nvSpPr>
        <p:spPr>
          <a:xfrm>
            <a:off x="7848600" y="4343400"/>
            <a:ext cx="2505814" cy="1754326"/>
          </a:xfrm>
          <a:prstGeom prst="rect">
            <a:avLst/>
          </a:prstGeom>
        </p:spPr>
        <p:txBody>
          <a:bodyPr wrap="none">
            <a:spAutoFit/>
          </a:bodyPr>
          <a:lstStyle/>
          <a:p>
            <a:r>
              <a:rPr lang="en-US" dirty="0" smtClean="0"/>
              <a:t>parotid gland</a:t>
            </a:r>
            <a:r>
              <a:rPr lang="sr-Latn-RS" dirty="0" smtClean="0"/>
              <a:t>s</a:t>
            </a:r>
          </a:p>
          <a:p>
            <a:endParaRPr lang="sr-Latn-RS" dirty="0" smtClean="0"/>
          </a:p>
          <a:p>
            <a:endParaRPr lang="sr-Latn-RS" dirty="0" smtClean="0"/>
          </a:p>
          <a:p>
            <a:endParaRPr lang="sr-Latn-RS" dirty="0" smtClean="0"/>
          </a:p>
          <a:p>
            <a:endParaRPr lang="sr-Latn-RS" dirty="0" smtClean="0"/>
          </a:p>
          <a:p>
            <a:r>
              <a:rPr lang="en-US" dirty="0" err="1" smtClean="0"/>
              <a:t>submandibular</a:t>
            </a:r>
            <a:r>
              <a:rPr lang="en-US" dirty="0" smtClean="0"/>
              <a:t> </a:t>
            </a:r>
            <a:r>
              <a:rPr lang="sr-Latn-RS" dirty="0" smtClean="0"/>
              <a:t> glands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zh-TW" dirty="0" err="1" smtClean="0">
                <a:solidFill>
                  <a:schemeClr val="tx1"/>
                </a:solidFill>
              </a:rPr>
              <a:t>Sequelae</a:t>
            </a:r>
            <a:r>
              <a:rPr lang="en-US" altLang="zh-TW" dirty="0" smtClean="0">
                <a:solidFill>
                  <a:schemeClr val="tx1"/>
                </a:solidFill>
              </a:rPr>
              <a:t> of cervical </a:t>
            </a:r>
            <a:r>
              <a:rPr lang="sr-Latn-RS" altLang="zh-TW" dirty="0" smtClean="0">
                <a:solidFill>
                  <a:schemeClr val="tx1"/>
                </a:solidFill>
              </a:rPr>
              <a:t>irradioation</a:t>
            </a:r>
            <a:endParaRPr lang="en-US" altLang="zh-TW" dirty="0" smtClean="0">
              <a:solidFill>
                <a:schemeClr val="tx1"/>
              </a:solidFill>
            </a:endParaRPr>
          </a:p>
        </p:txBody>
      </p:sp>
      <p:sp>
        <p:nvSpPr>
          <p:cNvPr id="17411" name="Rectangle 3"/>
          <p:cNvSpPr>
            <a:spLocks noGrp="1" noChangeArrowheads="1"/>
          </p:cNvSpPr>
          <p:nvPr>
            <p:ph type="body" idx="1"/>
          </p:nvPr>
        </p:nvSpPr>
        <p:spPr/>
        <p:txBody>
          <a:bodyPr/>
          <a:lstStyle/>
          <a:p>
            <a:pPr eaLnBrk="1" hangingPunct="1"/>
            <a:r>
              <a:rPr lang="en-US" altLang="zh-TW" dirty="0" smtClean="0"/>
              <a:t>Impairment of salivary glands following a course of </a:t>
            </a:r>
            <a:r>
              <a:rPr lang="en-US" altLang="zh-TW" dirty="0" smtClean="0">
                <a:solidFill>
                  <a:srgbClr val="FF6699"/>
                </a:solidFill>
              </a:rPr>
              <a:t>R/T</a:t>
            </a:r>
            <a:r>
              <a:rPr lang="en-US" altLang="zh-TW" dirty="0" smtClean="0"/>
              <a:t> ( head &amp; neck cancer ) or </a:t>
            </a:r>
            <a:r>
              <a:rPr lang="en-US" altLang="zh-TW" baseline="30000" dirty="0" smtClean="0">
                <a:solidFill>
                  <a:srgbClr val="FF6699"/>
                </a:solidFill>
              </a:rPr>
              <a:t>131</a:t>
            </a:r>
            <a:r>
              <a:rPr lang="en-US" altLang="zh-TW" dirty="0" smtClean="0">
                <a:solidFill>
                  <a:srgbClr val="FF6699"/>
                </a:solidFill>
              </a:rPr>
              <a:t>I </a:t>
            </a:r>
            <a:r>
              <a:rPr lang="en-US" altLang="zh-TW" dirty="0" smtClean="0"/>
              <a:t>irradiation ( thyroid carcinoma )</a:t>
            </a:r>
          </a:p>
          <a:p>
            <a:pPr eaLnBrk="1" hangingPunct="1"/>
            <a:r>
              <a:rPr lang="en-US" altLang="zh-TW" dirty="0" smtClean="0"/>
              <a:t>Using time-activity curves and </a:t>
            </a:r>
            <a:r>
              <a:rPr lang="en-US" altLang="zh-TW" dirty="0" err="1" smtClean="0"/>
              <a:t>semiquantitative</a:t>
            </a:r>
            <a:r>
              <a:rPr lang="en-US" altLang="zh-TW" dirty="0" smtClean="0"/>
              <a:t> parameters, a dose-response relationship for salivary gland function can be determined. </a:t>
            </a:r>
            <a:endParaRPr lang="sr-Latn-RS" altLang="zh-TW" dirty="0" smtClean="0"/>
          </a:p>
          <a:p>
            <a:r>
              <a:rPr lang="en-US" altLang="zh-TW" dirty="0" smtClean="0"/>
              <a:t>For example: ( thyroid cancer )</a:t>
            </a:r>
          </a:p>
          <a:p>
            <a:r>
              <a:rPr lang="en-US" altLang="zh-TW" dirty="0" smtClean="0"/>
              <a:t>If an </a:t>
            </a:r>
            <a:r>
              <a:rPr lang="en-US" altLang="zh-TW" u="sng" dirty="0" smtClean="0"/>
              <a:t>acute or </a:t>
            </a:r>
            <a:r>
              <a:rPr lang="en-US" altLang="zh-TW" u="sng" dirty="0" err="1" smtClean="0"/>
              <a:t>subacute</a:t>
            </a:r>
            <a:r>
              <a:rPr lang="en-US" altLang="zh-TW" u="sng" dirty="0" smtClean="0"/>
              <a:t> </a:t>
            </a:r>
            <a:r>
              <a:rPr lang="en-US" altLang="zh-TW" u="sng" dirty="0" err="1" smtClean="0"/>
              <a:t>sialoscintigraphic</a:t>
            </a:r>
            <a:r>
              <a:rPr lang="en-US" altLang="zh-TW" u="sng" dirty="0" smtClean="0"/>
              <a:t> pattern</a:t>
            </a:r>
            <a:r>
              <a:rPr lang="en-US" altLang="zh-TW" dirty="0" smtClean="0"/>
              <a:t> of </a:t>
            </a:r>
            <a:r>
              <a:rPr lang="en-US" altLang="zh-TW" u="sng" dirty="0" smtClean="0"/>
              <a:t>inflammation</a:t>
            </a:r>
            <a:r>
              <a:rPr lang="en-US" altLang="zh-TW" dirty="0" smtClean="0"/>
              <a:t> is found, the initial </a:t>
            </a:r>
            <a:r>
              <a:rPr lang="en-US" altLang="zh-TW" baseline="30000" dirty="0" smtClean="0"/>
              <a:t>131</a:t>
            </a:r>
            <a:r>
              <a:rPr lang="en-US" altLang="zh-TW" dirty="0" smtClean="0"/>
              <a:t>I administration is </a:t>
            </a:r>
            <a:r>
              <a:rPr lang="en-US" altLang="zh-TW" u="sng" dirty="0" smtClean="0"/>
              <a:t>delayed</a:t>
            </a:r>
            <a:r>
              <a:rPr lang="en-US" altLang="zh-TW" dirty="0" smtClean="0"/>
              <a:t> for a cycle (5-7days) of anti-inflammatory therapy. This allow a </a:t>
            </a:r>
            <a:r>
              <a:rPr lang="en-US" altLang="zh-TW" dirty="0" smtClean="0">
                <a:solidFill>
                  <a:srgbClr val="FF6699"/>
                </a:solidFill>
              </a:rPr>
              <a:t>partial recovery </a:t>
            </a:r>
            <a:r>
              <a:rPr lang="en-US" altLang="zh-TW" dirty="0" smtClean="0"/>
              <a:t>of excretory function.</a:t>
            </a:r>
          </a:p>
          <a:p>
            <a:pPr eaLnBrk="1" hangingPunct="1"/>
            <a:endParaRPr lang="en-US" altLang="zh-TW"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pPr eaLnBrk="1" hangingPunct="1"/>
            <a:r>
              <a:rPr lang="en-US" altLang="zh-TW" dirty="0" smtClean="0">
                <a:solidFill>
                  <a:schemeClr val="tx1"/>
                </a:solidFill>
              </a:rPr>
              <a:t>Tumors</a:t>
            </a:r>
          </a:p>
        </p:txBody>
      </p:sp>
      <p:sp>
        <p:nvSpPr>
          <p:cNvPr id="20483" name="Rectangle 3"/>
          <p:cNvSpPr>
            <a:spLocks noGrp="1" noChangeArrowheads="1"/>
          </p:cNvSpPr>
          <p:nvPr>
            <p:ph type="body" idx="1"/>
          </p:nvPr>
        </p:nvSpPr>
        <p:spPr/>
        <p:txBody>
          <a:bodyPr/>
          <a:lstStyle/>
          <a:p>
            <a:pPr eaLnBrk="1" hangingPunct="1"/>
            <a:r>
              <a:rPr lang="en-US" altLang="zh-TW" smtClean="0"/>
              <a:t>The diagnosis of a salivary  gland tumor can</a:t>
            </a:r>
            <a:r>
              <a:rPr lang="en-US" altLang="zh-TW" smtClean="0">
                <a:solidFill>
                  <a:srgbClr val="FF6699"/>
                </a:solidFill>
              </a:rPr>
              <a:t>not</a:t>
            </a:r>
            <a:r>
              <a:rPr lang="en-US" altLang="zh-TW" smtClean="0"/>
              <a:t> be made by sialoscintigraphy since a </a:t>
            </a:r>
            <a:r>
              <a:rPr lang="en-US" altLang="zh-TW" smtClean="0">
                <a:solidFill>
                  <a:srgbClr val="FF6699"/>
                </a:solidFill>
              </a:rPr>
              <a:t>cold</a:t>
            </a:r>
            <a:r>
              <a:rPr lang="en-US" altLang="zh-TW" smtClean="0"/>
              <a:t> area is the constant pattern, </a:t>
            </a:r>
            <a:r>
              <a:rPr lang="en-US" altLang="zh-TW" smtClean="0">
                <a:solidFill>
                  <a:srgbClr val="FF6699"/>
                </a:solidFill>
              </a:rPr>
              <a:t>whatever the nature of the neoplasm. </a:t>
            </a:r>
          </a:p>
          <a:p>
            <a:pPr eaLnBrk="1" hangingPunct="1"/>
            <a:r>
              <a:rPr lang="en-US" altLang="zh-TW" smtClean="0"/>
              <a:t>Only exception : </a:t>
            </a:r>
            <a:r>
              <a:rPr lang="en-US" altLang="zh-TW" u="sng" smtClean="0"/>
              <a:t>Warthin,s</a:t>
            </a:r>
            <a:r>
              <a:rPr lang="en-US" altLang="zh-TW" smtClean="0"/>
              <a:t> tumor and some </a:t>
            </a:r>
            <a:r>
              <a:rPr lang="en-US" altLang="zh-TW" u="sng" smtClean="0"/>
              <a:t>oxyphilic adenomas</a:t>
            </a:r>
            <a:r>
              <a:rPr lang="en-US" altLang="zh-TW" smtClean="0"/>
              <a:t> increased uptake of radionuclide.</a:t>
            </a:r>
          </a:p>
          <a:p>
            <a:pPr eaLnBrk="1" hangingPunct="1"/>
            <a:endParaRPr lang="en-US" altLang="zh-TW" smtClean="0"/>
          </a:p>
        </p:txBody>
      </p:sp>
      <p:pic>
        <p:nvPicPr>
          <p:cNvPr id="4" name="Picture 4"/>
          <p:cNvPicPr>
            <a:picLocks noChangeAspect="1" noChangeArrowheads="1"/>
          </p:cNvPicPr>
          <p:nvPr/>
        </p:nvPicPr>
        <p:blipFill>
          <a:blip r:embed="rId2" cstate="print"/>
          <a:srcRect/>
          <a:stretch>
            <a:fillRect/>
          </a:stretch>
        </p:blipFill>
        <p:spPr bwMode="auto">
          <a:xfrm>
            <a:off x="1371599" y="3657600"/>
            <a:ext cx="3711063" cy="2514600"/>
          </a:xfrm>
          <a:prstGeom prst="rect">
            <a:avLst/>
          </a:prstGeom>
          <a:noFill/>
          <a:ln w="9525">
            <a:noFill/>
            <a:miter lim="800000"/>
            <a:headEnd/>
            <a:tailEnd/>
          </a:ln>
          <a:effectLst/>
        </p:spPr>
      </p:pic>
      <p:pic>
        <p:nvPicPr>
          <p:cNvPr id="5" name="Picture 5"/>
          <p:cNvPicPr>
            <a:picLocks noChangeAspect="1" noChangeArrowheads="1"/>
          </p:cNvPicPr>
          <p:nvPr/>
        </p:nvPicPr>
        <p:blipFill>
          <a:blip r:embed="rId3" cstate="print"/>
          <a:srcRect/>
          <a:stretch>
            <a:fillRect/>
          </a:stretch>
        </p:blipFill>
        <p:spPr bwMode="auto">
          <a:xfrm>
            <a:off x="5562600" y="3657600"/>
            <a:ext cx="5076202" cy="251460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https://www.med-ed.virginia.edu/courses/rad/PETCT/Salivary_files/image004.jpg"/>
          <p:cNvPicPr>
            <a:picLocks noChangeAspect="1" noChangeArrowheads="1"/>
          </p:cNvPicPr>
          <p:nvPr/>
        </p:nvPicPr>
        <p:blipFill>
          <a:blip r:embed="rId3" cstate="print"/>
          <a:srcRect r="32881"/>
          <a:stretch>
            <a:fillRect/>
          </a:stretch>
        </p:blipFill>
        <p:spPr bwMode="auto">
          <a:xfrm>
            <a:off x="606641" y="1905000"/>
            <a:ext cx="3429000" cy="4225286"/>
          </a:xfrm>
          <a:prstGeom prst="rect">
            <a:avLst/>
          </a:prstGeom>
          <a:noFill/>
        </p:spPr>
      </p:pic>
      <p:sp>
        <p:nvSpPr>
          <p:cNvPr id="8" name="Title 7"/>
          <p:cNvSpPr>
            <a:spLocks noGrp="1"/>
          </p:cNvSpPr>
          <p:nvPr>
            <p:ph type="title"/>
          </p:nvPr>
        </p:nvSpPr>
        <p:spPr>
          <a:xfrm>
            <a:off x="1981200" y="152400"/>
            <a:ext cx="8229600" cy="838200"/>
          </a:xfrm>
        </p:spPr>
        <p:txBody>
          <a:bodyPr>
            <a:normAutofit/>
          </a:bodyPr>
          <a:lstStyle/>
          <a:p>
            <a:pPr algn="ctr"/>
            <a:r>
              <a:rPr lang="sr-Latn-CS" baseline="30000" dirty="0" smtClean="0"/>
              <a:t>18</a:t>
            </a:r>
            <a:r>
              <a:rPr lang="sr-Latn-CS" dirty="0" smtClean="0"/>
              <a:t>F-FDG</a:t>
            </a:r>
            <a:r>
              <a:rPr lang="sr-Cyrl-RS" dirty="0" smtClean="0"/>
              <a:t> </a:t>
            </a:r>
            <a:r>
              <a:rPr lang="en-US" dirty="0" smtClean="0"/>
              <a:t>PET</a:t>
            </a:r>
            <a:r>
              <a:rPr lang="sr-Cyrl-RS" dirty="0" smtClean="0"/>
              <a:t>/</a:t>
            </a:r>
            <a:r>
              <a:rPr lang="en-US" dirty="0" smtClean="0"/>
              <a:t>CT</a:t>
            </a:r>
            <a:endParaRPr lang="en-US" dirty="0"/>
          </a:p>
        </p:txBody>
      </p:sp>
      <p:sp>
        <p:nvSpPr>
          <p:cNvPr id="2" name="Rectangle 1"/>
          <p:cNvSpPr/>
          <p:nvPr/>
        </p:nvSpPr>
        <p:spPr>
          <a:xfrm>
            <a:off x="5143655" y="1226884"/>
            <a:ext cx="2149948" cy="400110"/>
          </a:xfrm>
          <a:prstGeom prst="rect">
            <a:avLst/>
          </a:prstGeom>
        </p:spPr>
        <p:txBody>
          <a:bodyPr wrap="none">
            <a:spAutoFit/>
          </a:bodyPr>
          <a:lstStyle/>
          <a:p>
            <a:pPr>
              <a:buNone/>
            </a:pPr>
            <a:r>
              <a:rPr lang="en-US" altLang="zh-TW" sz="2000" dirty="0" smtClean="0"/>
              <a:t>M</a:t>
            </a:r>
            <a:r>
              <a:rPr lang="sr-Latn-RS" altLang="zh-TW" sz="2000" dirty="0" smtClean="0"/>
              <a:t>alignant tumors</a:t>
            </a:r>
            <a:endParaRPr lang="sr-Latn-RS" altLang="zh-TW" sz="2000" dirty="0"/>
          </a:p>
        </p:txBody>
      </p:sp>
      <p:pic>
        <p:nvPicPr>
          <p:cNvPr id="9" name="Picture 2" descr="http://medind.nic.in/jat/t13/i1/JCanResTher_2013_9_1_148_110374_f1.jpg"/>
          <p:cNvPicPr>
            <a:picLocks noChangeAspect="1" noChangeArrowheads="1"/>
          </p:cNvPicPr>
          <p:nvPr/>
        </p:nvPicPr>
        <p:blipFill>
          <a:blip r:embed="rId4" cstate="print"/>
          <a:srcRect/>
          <a:stretch>
            <a:fillRect/>
          </a:stretch>
        </p:blipFill>
        <p:spPr bwMode="auto">
          <a:xfrm>
            <a:off x="8991600" y="2286000"/>
            <a:ext cx="2746309" cy="2691383"/>
          </a:xfrm>
          <a:prstGeom prst="rect">
            <a:avLst/>
          </a:prstGeom>
          <a:noFill/>
        </p:spPr>
      </p:pic>
      <p:pic>
        <p:nvPicPr>
          <p:cNvPr id="10" name="Picture 3"/>
          <p:cNvPicPr>
            <a:picLocks noChangeAspect="1" noChangeArrowheads="1"/>
          </p:cNvPicPr>
          <p:nvPr/>
        </p:nvPicPr>
        <p:blipFill>
          <a:blip r:embed="rId5" cstate="print"/>
          <a:srcRect/>
          <a:stretch>
            <a:fillRect/>
          </a:stretch>
        </p:blipFill>
        <p:spPr bwMode="auto">
          <a:xfrm>
            <a:off x="4114800" y="2286000"/>
            <a:ext cx="4648200" cy="2737474"/>
          </a:xfrm>
          <a:prstGeom prst="rect">
            <a:avLst/>
          </a:prstGeom>
          <a:noFill/>
          <a:ln w="9525">
            <a:noFill/>
            <a:round/>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
          </p:nvPr>
        </p:nvPicPr>
        <p:blipFill>
          <a:blip r:embed="rId2" cstate="print">
            <a:extLst>
              <a:ext uri="{28A0092B-C50C-407E-A947-70E740481C1C}">
                <a14:useLocalDpi xmlns:a14="http://schemas.microsoft.com/office/drawing/2010/main" xmlns="" val="0"/>
              </a:ext>
            </a:extLst>
          </a:blip>
          <a:stretch>
            <a:fillRect/>
          </a:stretch>
        </p:blipFill>
        <p:spPr>
          <a:xfrm>
            <a:off x="591845" y="1610089"/>
            <a:ext cx="5715000" cy="4914008"/>
          </a:xfr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362200" y="10819"/>
            <a:ext cx="7210425" cy="1238250"/>
          </a:xfrm>
          <a:prstGeom prst="rect">
            <a:avLst/>
          </a:prstGeom>
        </p:spPr>
      </p:pic>
      <p:sp>
        <p:nvSpPr>
          <p:cNvPr id="6" name="Rectangle 5"/>
          <p:cNvSpPr/>
          <p:nvPr/>
        </p:nvSpPr>
        <p:spPr>
          <a:xfrm>
            <a:off x="573350" y="1143000"/>
            <a:ext cx="1710853" cy="369332"/>
          </a:xfrm>
          <a:prstGeom prst="rect">
            <a:avLst/>
          </a:prstGeom>
        </p:spPr>
        <p:txBody>
          <a:bodyPr wrap="none">
            <a:spAutoFit/>
          </a:bodyPr>
          <a:lstStyle/>
          <a:p>
            <a:r>
              <a:rPr lang="en-GB" dirty="0" err="1"/>
              <a:t>PSMA</a:t>
            </a:r>
            <a:r>
              <a:rPr lang="en-GB" dirty="0"/>
              <a:t> PET-CT</a:t>
            </a: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xmlns="" val="0"/>
              </a:ext>
            </a:extLst>
          </a:blip>
          <a:srcRect l="22653" r="16402"/>
          <a:stretch/>
        </p:blipFill>
        <p:spPr>
          <a:xfrm>
            <a:off x="6705600" y="2133600"/>
            <a:ext cx="4927360" cy="3276600"/>
          </a:xfrm>
          <a:prstGeom prst="rect">
            <a:avLst/>
          </a:prstGeom>
        </p:spPr>
      </p:pic>
    </p:spTree>
    <p:extLst>
      <p:ext uri="{BB962C8B-B14F-4D97-AF65-F5344CB8AC3E}">
        <p14:creationId xmlns:p14="http://schemas.microsoft.com/office/powerpoint/2010/main" xmlns="" val="19487555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1200" y="152400"/>
            <a:ext cx="8229600" cy="838200"/>
          </a:xfrm>
        </p:spPr>
        <p:txBody>
          <a:bodyPr/>
          <a:lstStyle/>
          <a:p>
            <a:pPr algn="ctr"/>
            <a:r>
              <a:rPr lang="en-US" dirty="0" smtClean="0">
                <a:solidFill>
                  <a:schemeClr val="tx1"/>
                </a:solidFill>
              </a:rPr>
              <a:t>Esophagus</a:t>
            </a:r>
            <a:endParaRPr lang="sr-Latn-CS" dirty="0"/>
          </a:p>
        </p:txBody>
      </p:sp>
      <p:pic>
        <p:nvPicPr>
          <p:cNvPr id="84994" name="Picture 2" descr="http://www.seattlecca.org/client/Esophagus-large.jpg"/>
          <p:cNvPicPr>
            <a:picLocks noChangeAspect="1" noChangeArrowheads="1"/>
          </p:cNvPicPr>
          <p:nvPr/>
        </p:nvPicPr>
        <p:blipFill>
          <a:blip r:embed="rId3" cstate="print"/>
          <a:srcRect/>
          <a:stretch>
            <a:fillRect/>
          </a:stretch>
        </p:blipFill>
        <p:spPr bwMode="auto">
          <a:xfrm>
            <a:off x="1295400" y="1257300"/>
            <a:ext cx="3459642" cy="5181600"/>
          </a:xfrm>
          <a:prstGeom prst="rect">
            <a:avLst/>
          </a:prstGeom>
          <a:noFill/>
        </p:spPr>
      </p:pic>
      <p:pic>
        <p:nvPicPr>
          <p:cNvPr id="84996" name="Picture 4" descr="http://4.bp.blogspot.com/-VZjYyYe6X1U/TXE7VUGL4eI/AAAAAAAADIY/1FCWiZ9TAng/s1600/esophagus.png"/>
          <p:cNvPicPr>
            <a:picLocks noChangeAspect="1" noChangeArrowheads="1"/>
          </p:cNvPicPr>
          <p:nvPr/>
        </p:nvPicPr>
        <p:blipFill>
          <a:blip r:embed="rId4" cstate="print"/>
          <a:srcRect/>
          <a:stretch>
            <a:fillRect/>
          </a:stretch>
        </p:blipFill>
        <p:spPr bwMode="auto">
          <a:xfrm>
            <a:off x="5304229" y="1367246"/>
            <a:ext cx="3352800" cy="4789714"/>
          </a:xfrm>
          <a:prstGeom prst="rect">
            <a:avLst/>
          </a:prstGeom>
          <a:noFill/>
        </p:spPr>
      </p:pic>
      <p:pic>
        <p:nvPicPr>
          <p:cNvPr id="6" name="Picture 9" descr="jed"/>
          <p:cNvPicPr>
            <a:picLocks noChangeAspect="1" noChangeArrowheads="1"/>
          </p:cNvPicPr>
          <p:nvPr/>
        </p:nvPicPr>
        <p:blipFill>
          <a:blip r:embed="rId5" cstate="print">
            <a:lum bright="6000" contrast="6000"/>
          </a:blip>
          <a:srcRect/>
          <a:stretch>
            <a:fillRect/>
          </a:stretch>
        </p:blipFill>
        <p:spPr bwMode="auto">
          <a:xfrm>
            <a:off x="9206216" y="1296658"/>
            <a:ext cx="1461785" cy="46482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33400" y="457200"/>
            <a:ext cx="10972800" cy="685800"/>
          </a:xfrm>
        </p:spPr>
        <p:txBody>
          <a:bodyPr/>
          <a:lstStyle/>
          <a:p>
            <a:pPr algn="l" eaLnBrk="1" hangingPunct="1">
              <a:defRPr/>
            </a:pPr>
            <a:r>
              <a:rPr lang="en-US" sz="3600" dirty="0" smtClean="0">
                <a:solidFill>
                  <a:schemeClr val="tx1"/>
                </a:solidFill>
              </a:rPr>
              <a:t>Anatomy of The Esophagus </a:t>
            </a:r>
          </a:p>
        </p:txBody>
      </p:sp>
      <p:sp>
        <p:nvSpPr>
          <p:cNvPr id="9219" name="Rectangle 3"/>
          <p:cNvSpPr>
            <a:spLocks noGrp="1" noChangeArrowheads="1"/>
          </p:cNvSpPr>
          <p:nvPr>
            <p:ph type="body" idx="1"/>
          </p:nvPr>
        </p:nvSpPr>
        <p:spPr>
          <a:xfrm>
            <a:off x="381000" y="1219200"/>
            <a:ext cx="11582400" cy="5410200"/>
          </a:xfrm>
        </p:spPr>
        <p:txBody>
          <a:bodyPr>
            <a:normAutofit fontScale="92500"/>
          </a:bodyPr>
          <a:lstStyle/>
          <a:p>
            <a:pPr>
              <a:defRPr/>
            </a:pPr>
            <a:r>
              <a:rPr lang="en-US" dirty="0" smtClean="0"/>
              <a:t>The esophagus is a hollow muscular organ, approximately 25cm in length that extend from the pharynx to the stomach</a:t>
            </a:r>
            <a:endParaRPr lang="sr-Latn-RS" dirty="0" smtClean="0"/>
          </a:p>
          <a:p>
            <a:pPr>
              <a:defRPr/>
            </a:pPr>
            <a:r>
              <a:rPr lang="en-US" sz="2400" dirty="0" smtClean="0">
                <a:solidFill>
                  <a:srgbClr val="FF9900"/>
                </a:solidFill>
              </a:rPr>
              <a:t>Cervical Esophagus:</a:t>
            </a:r>
            <a:r>
              <a:rPr lang="en-US" sz="2400" dirty="0" smtClean="0"/>
              <a:t> Just lies to the left of midline behind the larynx and the trachea. The entry to esophagus called upper esophageal sphincter (UES).</a:t>
            </a:r>
          </a:p>
          <a:p>
            <a:pPr>
              <a:defRPr/>
            </a:pPr>
            <a:r>
              <a:rPr lang="en-US" sz="2400" dirty="0" smtClean="0">
                <a:solidFill>
                  <a:srgbClr val="FF9900"/>
                </a:solidFill>
              </a:rPr>
              <a:t>Thoracic Esophagus:</a:t>
            </a:r>
            <a:r>
              <a:rPr lang="en-US" sz="2400" dirty="0" smtClean="0"/>
              <a:t> The upper part passes behind the carina &amp; Lt. main stem bronchus. The lower part passes behind the left atrium.</a:t>
            </a:r>
          </a:p>
          <a:p>
            <a:pPr>
              <a:defRPr/>
            </a:pPr>
            <a:r>
              <a:rPr lang="en-US" dirty="0" smtClean="0">
                <a:solidFill>
                  <a:srgbClr val="FF9900"/>
                </a:solidFill>
              </a:rPr>
              <a:t>Abdominal Esophagus:</a:t>
            </a:r>
            <a:r>
              <a:rPr lang="en-US" dirty="0" smtClean="0"/>
              <a:t> Is the smallest portion of the esophagus (2-4cm length). It has lower esophageal sphincter (LES)- non anatomical with normal resting pressure 10-20mmHg.</a:t>
            </a:r>
            <a:endParaRPr lang="sr-Latn-RS" dirty="0" smtClean="0"/>
          </a:p>
          <a:p>
            <a:pPr>
              <a:defRPr/>
            </a:pPr>
            <a:r>
              <a:rPr lang="en-US" dirty="0" smtClean="0">
                <a:solidFill>
                  <a:srgbClr val="FF9900"/>
                </a:solidFill>
              </a:rPr>
              <a:t>Normal esophageal </a:t>
            </a:r>
            <a:r>
              <a:rPr lang="en-US" dirty="0" smtClean="0"/>
              <a:t>narrowing</a:t>
            </a:r>
            <a:r>
              <a:rPr lang="en-US" dirty="0" smtClean="0">
                <a:solidFill>
                  <a:srgbClr val="FF9900"/>
                </a:solidFill>
              </a:rPr>
              <a:t>:</a:t>
            </a:r>
          </a:p>
          <a:p>
            <a:pPr>
              <a:buFontTx/>
              <a:buChar char="•"/>
              <a:defRPr/>
            </a:pPr>
            <a:r>
              <a:rPr lang="en-US" dirty="0" smtClean="0"/>
              <a:t>UES at the level of </a:t>
            </a:r>
            <a:r>
              <a:rPr lang="en-US" dirty="0" err="1" smtClean="0"/>
              <a:t>cricoid</a:t>
            </a:r>
            <a:r>
              <a:rPr lang="en-US" dirty="0" smtClean="0"/>
              <a:t> cartilage 14mm in diameter.</a:t>
            </a:r>
          </a:p>
          <a:p>
            <a:pPr>
              <a:buFontTx/>
              <a:buChar char="•"/>
              <a:defRPr/>
            </a:pPr>
            <a:r>
              <a:rPr lang="en-US" dirty="0" err="1" smtClean="0"/>
              <a:t>Broncho</a:t>
            </a:r>
            <a:r>
              <a:rPr lang="en-US" dirty="0" smtClean="0"/>
              <a:t>-aortic constriction 17mm in diameter.</a:t>
            </a:r>
          </a:p>
          <a:p>
            <a:pPr>
              <a:buFontTx/>
              <a:buChar char="•"/>
              <a:defRPr/>
            </a:pPr>
            <a:r>
              <a:rPr lang="en-US" dirty="0" smtClean="0"/>
              <a:t>LES (19mm) as it travels the diaphragm &amp; located 3-5cm at distal part of the esophagus.</a:t>
            </a:r>
          </a:p>
          <a:p>
            <a:pPr>
              <a:defRPr/>
            </a:pPr>
            <a:endParaRPr lang="en-US" dirty="0" smtClean="0"/>
          </a:p>
          <a:p>
            <a:pPr>
              <a:defRPr/>
            </a:pPr>
            <a:endParaRPr lang="sr-Latn-RS" dirty="0" smtClean="0"/>
          </a:p>
          <a:p>
            <a:pPr>
              <a:defRPr/>
            </a:pPr>
            <a:endParaRPr lang="en-US" dirty="0" smtClean="0"/>
          </a:p>
          <a:p>
            <a:pPr eaLnBrk="1" hangingPunct="1">
              <a:buFont typeface="Wingdings" pitchFamily="2" charset="2"/>
              <a:buNone/>
              <a:defRPr/>
            </a:pPr>
            <a:endParaRPr lang="en-US" dirty="0" smtClean="0"/>
          </a:p>
          <a:p>
            <a:pPr eaLnBrk="1" hangingPunct="1">
              <a:buFont typeface="Wingdings" pitchFamily="2" charset="2"/>
              <a:buNone/>
              <a:defRPr/>
            </a:pP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a:bodyPr>
          <a:lstStyle/>
          <a:p>
            <a:pPr algn="l" eaLnBrk="1" hangingPunct="1">
              <a:defRPr/>
            </a:pPr>
            <a:r>
              <a:rPr lang="en-US" dirty="0" smtClean="0">
                <a:solidFill>
                  <a:schemeClr val="tx1"/>
                </a:solidFill>
              </a:rPr>
              <a:t>Esophageal Motility Disorders</a:t>
            </a:r>
          </a:p>
        </p:txBody>
      </p:sp>
      <p:sp>
        <p:nvSpPr>
          <p:cNvPr id="33795" name="Rectangle 3"/>
          <p:cNvSpPr>
            <a:spLocks noGrp="1" noChangeArrowheads="1"/>
          </p:cNvSpPr>
          <p:nvPr>
            <p:ph type="body" idx="1"/>
          </p:nvPr>
        </p:nvSpPr>
        <p:spPr/>
        <p:txBody>
          <a:bodyPr/>
          <a:lstStyle/>
          <a:p>
            <a:pPr eaLnBrk="1" hangingPunct="1">
              <a:defRPr/>
            </a:pPr>
            <a:r>
              <a:rPr lang="en-US" sz="2800" dirty="0" smtClean="0">
                <a:solidFill>
                  <a:srgbClr val="FF9900"/>
                </a:solidFill>
              </a:rPr>
              <a:t>Achalasia</a:t>
            </a:r>
          </a:p>
          <a:p>
            <a:pPr eaLnBrk="1" hangingPunct="1">
              <a:defRPr/>
            </a:pPr>
            <a:r>
              <a:rPr lang="en-US" sz="2800" dirty="0" smtClean="0">
                <a:solidFill>
                  <a:srgbClr val="FF9900"/>
                </a:solidFill>
              </a:rPr>
              <a:t>Spastic esophageal motility disorders</a:t>
            </a:r>
            <a:r>
              <a:rPr lang="en-US" sz="2800" dirty="0" smtClean="0"/>
              <a:t> such as </a:t>
            </a:r>
          </a:p>
          <a:p>
            <a:pPr eaLnBrk="1" hangingPunct="1">
              <a:buFont typeface="Wingdings" pitchFamily="2" charset="2"/>
              <a:buChar char="v"/>
              <a:defRPr/>
            </a:pPr>
            <a:r>
              <a:rPr lang="en-US" sz="2800" dirty="0" smtClean="0"/>
              <a:t>diffuse esophageal spasm </a:t>
            </a:r>
          </a:p>
          <a:p>
            <a:pPr eaLnBrk="1" hangingPunct="1">
              <a:buFont typeface="Wingdings" pitchFamily="2" charset="2"/>
              <a:buChar char="v"/>
              <a:defRPr/>
            </a:pPr>
            <a:r>
              <a:rPr lang="en-US" sz="2800" dirty="0" smtClean="0"/>
              <a:t>nutcracker esophagus </a:t>
            </a:r>
          </a:p>
          <a:p>
            <a:pPr eaLnBrk="1" hangingPunct="1">
              <a:buFont typeface="Wingdings" pitchFamily="2" charset="2"/>
              <a:buChar char="v"/>
              <a:defRPr/>
            </a:pPr>
            <a:r>
              <a:rPr lang="en-US" sz="2800" dirty="0" smtClean="0"/>
              <a:t> hypertensive /hypertrophic LES</a:t>
            </a:r>
          </a:p>
          <a:p>
            <a:pPr eaLnBrk="1" hangingPunct="1">
              <a:buFont typeface="Wingdings" pitchFamily="2" charset="2"/>
              <a:buChar char="v"/>
              <a:defRPr/>
            </a:pPr>
            <a:r>
              <a:rPr lang="en-US" sz="2800" dirty="0" smtClean="0"/>
              <a:t>Non-specific esophageal motility disorder</a:t>
            </a:r>
          </a:p>
          <a:p>
            <a:pPr eaLnBrk="1" hangingPunct="1">
              <a:buFont typeface="Wingdings" pitchFamily="2" charset="2"/>
              <a:buChar char="v"/>
              <a:defRPr/>
            </a:pPr>
            <a:r>
              <a:rPr lang="en-US" sz="2800" dirty="0" smtClean="0"/>
              <a:t> </a:t>
            </a:r>
            <a:r>
              <a:rPr lang="en-US" sz="2800" dirty="0" err="1" smtClean="0"/>
              <a:t>presbyo</a:t>
            </a:r>
            <a:r>
              <a:rPr lang="en-US" sz="2800" dirty="0" smtClean="0"/>
              <a:t> esophagus</a:t>
            </a:r>
            <a:endParaRPr lang="sr-Latn-RS" sz="2800" dirty="0" smtClean="0"/>
          </a:p>
          <a:p>
            <a:pPr>
              <a:defRPr/>
            </a:pPr>
            <a:r>
              <a:rPr lang="en-US" sz="2800" dirty="0" smtClean="0">
                <a:solidFill>
                  <a:srgbClr val="FF9900"/>
                </a:solidFill>
              </a:rPr>
              <a:t>Secondary esophageal motility disorders</a:t>
            </a:r>
            <a:r>
              <a:rPr lang="en-US" sz="2800" dirty="0" smtClean="0"/>
              <a:t> related to , diabetes, alcohol </a:t>
            </a:r>
            <a:r>
              <a:rPr lang="en-US" sz="2800" dirty="0" err="1" smtClean="0"/>
              <a:t>consumption,collagen,endocrine</a:t>
            </a:r>
            <a:r>
              <a:rPr lang="en-US" sz="2800" dirty="0" smtClean="0"/>
              <a:t> and neuromuscular diseases.</a:t>
            </a:r>
          </a:p>
          <a:p>
            <a:pPr eaLnBrk="1" hangingPunct="1">
              <a:buNone/>
              <a:defRPr/>
            </a:pPr>
            <a:endParaRPr lang="en-US" sz="2800" dirty="0" smtClean="0"/>
          </a:p>
          <a:p>
            <a:pPr eaLnBrk="1" hangingPunct="1">
              <a:buFont typeface="Wingdings" pitchFamily="2" charset="2"/>
              <a:buNone/>
              <a:defRPr/>
            </a:pPr>
            <a:endParaRPr lang="en-US" sz="2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AutoShape 2" descr="Human digestive system - Wikipe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4452" name="Picture 4" descr="Your Digestive System &amp; How it Works - NIDDK"/>
          <p:cNvPicPr>
            <a:picLocks noChangeAspect="1" noChangeArrowheads="1"/>
          </p:cNvPicPr>
          <p:nvPr/>
        </p:nvPicPr>
        <p:blipFill>
          <a:blip r:embed="rId3" cstate="print"/>
          <a:srcRect/>
          <a:stretch>
            <a:fillRect/>
          </a:stretch>
        </p:blipFill>
        <p:spPr bwMode="auto">
          <a:xfrm>
            <a:off x="3810000" y="1143000"/>
            <a:ext cx="4419600" cy="521512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pPr algn="l" eaLnBrk="1" hangingPunct="1">
              <a:defRPr/>
            </a:pPr>
            <a:r>
              <a:rPr lang="en-US" dirty="0" smtClean="0">
                <a:solidFill>
                  <a:schemeClr val="tx1"/>
                </a:solidFill>
              </a:rPr>
              <a:t>Esophageal Motility Disorders</a:t>
            </a:r>
          </a:p>
        </p:txBody>
      </p:sp>
      <p:sp>
        <p:nvSpPr>
          <p:cNvPr id="35843" name="Rectangle 3"/>
          <p:cNvSpPr>
            <a:spLocks noGrp="1" noChangeArrowheads="1"/>
          </p:cNvSpPr>
          <p:nvPr>
            <p:ph type="body" idx="1"/>
          </p:nvPr>
        </p:nvSpPr>
        <p:spPr>
          <a:xfrm>
            <a:off x="609600" y="1219200"/>
            <a:ext cx="11201400" cy="5334000"/>
          </a:xfrm>
        </p:spPr>
        <p:txBody>
          <a:bodyPr>
            <a:normAutofit/>
          </a:bodyPr>
          <a:lstStyle/>
          <a:p>
            <a:pPr eaLnBrk="1" hangingPunct="1">
              <a:defRPr/>
            </a:pPr>
            <a:r>
              <a:rPr lang="en-US" sz="2800" dirty="0" smtClean="0">
                <a:solidFill>
                  <a:srgbClr val="FF9900"/>
                </a:solidFill>
              </a:rPr>
              <a:t>Achalasia (failure to relax)</a:t>
            </a:r>
          </a:p>
          <a:p>
            <a:pPr eaLnBrk="1" hangingPunct="1">
              <a:buFontTx/>
              <a:buChar char="•"/>
              <a:defRPr/>
            </a:pPr>
            <a:r>
              <a:rPr lang="en-US" sz="2800" dirty="0" smtClean="0"/>
              <a:t>Is the only esophageal motility disorder with an established pathology.</a:t>
            </a:r>
          </a:p>
          <a:p>
            <a:pPr eaLnBrk="1" hangingPunct="1">
              <a:buFontTx/>
              <a:buChar char="•"/>
              <a:defRPr/>
            </a:pPr>
            <a:r>
              <a:rPr lang="en-US" sz="2800" dirty="0" smtClean="0"/>
              <a:t>The predominant pathophysiology of achalasia is the </a:t>
            </a:r>
            <a:r>
              <a:rPr lang="en-US" sz="2800" dirty="0" smtClean="0">
                <a:solidFill>
                  <a:srgbClr val="00B0F0"/>
                </a:solidFill>
              </a:rPr>
              <a:t>loss of </a:t>
            </a:r>
            <a:r>
              <a:rPr lang="en-US" sz="2800" dirty="0" err="1" smtClean="0">
                <a:solidFill>
                  <a:srgbClr val="00B0F0"/>
                </a:solidFill>
              </a:rPr>
              <a:t>Auerbach</a:t>
            </a:r>
            <a:r>
              <a:rPr lang="en-US" sz="2800" dirty="0" smtClean="0">
                <a:solidFill>
                  <a:srgbClr val="00B0F0"/>
                </a:solidFill>
              </a:rPr>
              <a:t> </a:t>
            </a:r>
            <a:r>
              <a:rPr lang="en-US" sz="2800" dirty="0" smtClean="0"/>
              <a:t>ganglion cells from the wall of the esophagus ,starting at LES and progress proximally.</a:t>
            </a:r>
          </a:p>
          <a:p>
            <a:pPr eaLnBrk="1" hangingPunct="1">
              <a:buFontTx/>
              <a:buChar char="•"/>
              <a:defRPr/>
            </a:pPr>
            <a:r>
              <a:rPr lang="en-US" sz="2800" dirty="0" smtClean="0"/>
              <a:t>Incidence is 1-3 / 100,000 population / year.</a:t>
            </a:r>
          </a:p>
          <a:p>
            <a:pPr>
              <a:buFontTx/>
              <a:buChar char="•"/>
              <a:defRPr/>
            </a:pPr>
            <a:r>
              <a:rPr lang="en-US" sz="2800" dirty="0" smtClean="0"/>
              <a:t>Characterized by failure of LES to relax completely during swallowing</a:t>
            </a:r>
          </a:p>
          <a:p>
            <a:pPr>
              <a:defRPr/>
            </a:pPr>
            <a:r>
              <a:rPr lang="en-US" sz="2800" dirty="0" smtClean="0"/>
              <a:t>Primary and secondary peristalsis initially fails, tertiary contractions develops ,leading to stasis of food and subsequent dilatation.</a:t>
            </a:r>
          </a:p>
          <a:p>
            <a:pPr>
              <a:buFontTx/>
              <a:buChar char="•"/>
              <a:defRPr/>
            </a:pPr>
            <a:r>
              <a:rPr lang="en-US" sz="2800" dirty="0" err="1" smtClean="0"/>
              <a:t>Manometry</a:t>
            </a:r>
            <a:r>
              <a:rPr lang="en-US" sz="2800" dirty="0" smtClean="0"/>
              <a:t> may reveal elevated LES pressure &gt; 40 mmHg in 60% of patients.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a:bodyPr>
          <a:lstStyle/>
          <a:p>
            <a:pPr algn="l" eaLnBrk="1" hangingPunct="1">
              <a:defRPr/>
            </a:pPr>
            <a:r>
              <a:rPr lang="en-US" dirty="0" smtClean="0">
                <a:solidFill>
                  <a:schemeClr val="tx1"/>
                </a:solidFill>
              </a:rPr>
              <a:t>Esophageal Motility Disorders</a:t>
            </a:r>
          </a:p>
        </p:txBody>
      </p:sp>
      <p:sp>
        <p:nvSpPr>
          <p:cNvPr id="39939" name="Rectangle 3"/>
          <p:cNvSpPr>
            <a:spLocks noGrp="1" noChangeArrowheads="1"/>
          </p:cNvSpPr>
          <p:nvPr>
            <p:ph type="body" idx="1"/>
          </p:nvPr>
        </p:nvSpPr>
        <p:spPr/>
        <p:txBody>
          <a:bodyPr/>
          <a:lstStyle/>
          <a:p>
            <a:pPr eaLnBrk="1" hangingPunct="1">
              <a:buFont typeface="Wingdings" pitchFamily="2" charset="2"/>
              <a:buNone/>
              <a:defRPr/>
            </a:pPr>
            <a:r>
              <a:rPr lang="en-US" sz="2800" dirty="0" smtClean="0"/>
              <a:t>SPASTIC ESOPHAGEAL MOTILITY DISORDERS</a:t>
            </a:r>
          </a:p>
          <a:p>
            <a:pPr eaLnBrk="1" hangingPunct="1">
              <a:buFontTx/>
              <a:buNone/>
              <a:defRPr/>
            </a:pPr>
            <a:r>
              <a:rPr lang="en-US" sz="2800" dirty="0" smtClean="0">
                <a:solidFill>
                  <a:srgbClr val="FF9900"/>
                </a:solidFill>
              </a:rPr>
              <a:t>Diffuse esophageal spasm (DES):</a:t>
            </a:r>
            <a:r>
              <a:rPr lang="en-US" sz="2800" dirty="0" smtClean="0"/>
              <a:t> </a:t>
            </a:r>
          </a:p>
          <a:p>
            <a:pPr eaLnBrk="1" hangingPunct="1">
              <a:buFontTx/>
              <a:buNone/>
              <a:defRPr/>
            </a:pPr>
            <a:r>
              <a:rPr lang="en-US" sz="2800" dirty="0" smtClean="0"/>
              <a:t>   This is probably related to fragmental degeneration of vagal nerve fibers.</a:t>
            </a:r>
          </a:p>
          <a:p>
            <a:pPr eaLnBrk="1" hangingPunct="1">
              <a:buFontTx/>
              <a:buChar char="•"/>
              <a:defRPr/>
            </a:pPr>
            <a:r>
              <a:rPr lang="en-US" sz="2800" dirty="0" smtClean="0"/>
              <a:t>Characterized by simultaneous, repetitive high pressure muscular contraction within the esophagus.</a:t>
            </a:r>
          </a:p>
          <a:p>
            <a:pPr eaLnBrk="1" hangingPunct="1">
              <a:buFontTx/>
              <a:buChar char="•"/>
              <a:defRPr/>
            </a:pPr>
            <a:r>
              <a:rPr lang="en-US" sz="2800" dirty="0" smtClean="0">
                <a:effectLst/>
              </a:rPr>
              <a:t>May be associated with severe intermittent chest pain, dysphagia and even food impaction</a:t>
            </a:r>
            <a:r>
              <a:rPr lang="en-US" dirty="0" smtClean="0">
                <a:effectLst/>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p>
            <a:pPr algn="l" eaLnBrk="1" hangingPunct="1">
              <a:defRPr/>
            </a:pPr>
            <a:r>
              <a:rPr lang="en-US" dirty="0" smtClean="0">
                <a:solidFill>
                  <a:schemeClr val="tx1"/>
                </a:solidFill>
              </a:rPr>
              <a:t>Esophageal Motility Disorders</a:t>
            </a:r>
          </a:p>
        </p:txBody>
      </p:sp>
      <p:sp>
        <p:nvSpPr>
          <p:cNvPr id="41987" name="Rectangle 3"/>
          <p:cNvSpPr>
            <a:spLocks noGrp="1" noChangeArrowheads="1"/>
          </p:cNvSpPr>
          <p:nvPr>
            <p:ph type="body" idx="1"/>
          </p:nvPr>
        </p:nvSpPr>
        <p:spPr/>
        <p:txBody>
          <a:bodyPr/>
          <a:lstStyle/>
          <a:p>
            <a:pPr eaLnBrk="1" hangingPunct="1">
              <a:defRPr/>
            </a:pPr>
            <a:r>
              <a:rPr lang="en-US" sz="2800" dirty="0" smtClean="0">
                <a:solidFill>
                  <a:srgbClr val="FF9900"/>
                </a:solidFill>
              </a:rPr>
              <a:t>Scleroderma esophagus</a:t>
            </a:r>
          </a:p>
          <a:p>
            <a:pPr eaLnBrk="1" hangingPunct="1">
              <a:defRPr/>
            </a:pPr>
            <a:r>
              <a:rPr lang="en-US" sz="2800" dirty="0" smtClean="0"/>
              <a:t>Collagen vascular disease.</a:t>
            </a:r>
          </a:p>
          <a:p>
            <a:pPr eaLnBrk="1" hangingPunct="1">
              <a:defRPr/>
            </a:pPr>
            <a:r>
              <a:rPr lang="en-US" sz="2800" dirty="0" smtClean="0">
                <a:effectLst/>
              </a:rPr>
              <a:t>Vasculitis damages the smooth muscle coat of the bowel </a:t>
            </a:r>
            <a:r>
              <a:rPr lang="en-US" sz="2800" dirty="0" smtClean="0"/>
              <a:t>and mainly involve the distal 2/3 of esophagus.</a:t>
            </a:r>
          </a:p>
          <a:p>
            <a:pPr eaLnBrk="1" hangingPunct="1">
              <a:defRPr/>
            </a:pPr>
            <a:r>
              <a:rPr lang="en-US" sz="2800" dirty="0" smtClean="0">
                <a:effectLst/>
              </a:rPr>
              <a:t>Muscle damage results in a loss of primary and secondary motility , development of tertiary contractions </a:t>
            </a:r>
            <a:r>
              <a:rPr lang="en-US" sz="2800" dirty="0" smtClean="0"/>
              <a:t>and weakening of LES causing GERD.</a:t>
            </a:r>
          </a:p>
          <a:p>
            <a:pPr eaLnBrk="1" hangingPunct="1">
              <a:buFontTx/>
              <a:buNone/>
              <a:defRPr/>
            </a:pPr>
            <a:endParaRPr lang="en-US" sz="2800" dirty="0" smtClean="0"/>
          </a:p>
          <a:p>
            <a:pPr eaLnBrk="1" hangingPunct="1">
              <a:buFontTx/>
              <a:buNone/>
              <a:defRPr/>
            </a:pPr>
            <a:endParaRPr lang="en-US" sz="28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1200" y="152400"/>
            <a:ext cx="8229600" cy="762000"/>
          </a:xfrm>
        </p:spPr>
        <p:txBody>
          <a:bodyPr>
            <a:normAutofit/>
          </a:bodyPr>
          <a:lstStyle/>
          <a:p>
            <a:pPr algn="ctr"/>
            <a:r>
              <a:rPr lang="en-US" dirty="0" err="1" smtClean="0">
                <a:solidFill>
                  <a:schemeClr val="tx1"/>
                </a:solidFill>
              </a:rPr>
              <a:t>Scintigraphic</a:t>
            </a:r>
            <a:r>
              <a:rPr lang="en-US" dirty="0" smtClean="0">
                <a:solidFill>
                  <a:schemeClr val="tx1"/>
                </a:solidFill>
              </a:rPr>
              <a:t> tests</a:t>
            </a:r>
            <a:endParaRPr lang="sr-Latn-CS" dirty="0">
              <a:solidFill>
                <a:schemeClr val="tx1"/>
              </a:solidFill>
            </a:endParaRPr>
          </a:p>
        </p:txBody>
      </p:sp>
      <p:pic>
        <p:nvPicPr>
          <p:cNvPr id="4" name="Picture 2"/>
          <p:cNvPicPr>
            <a:picLocks noChangeAspect="1" noChangeArrowheads="1"/>
          </p:cNvPicPr>
          <p:nvPr/>
        </p:nvPicPr>
        <p:blipFill>
          <a:blip r:embed="rId2" cstate="print"/>
          <a:srcRect/>
          <a:stretch>
            <a:fillRect/>
          </a:stretch>
        </p:blipFill>
        <p:spPr bwMode="auto">
          <a:xfrm>
            <a:off x="2133600" y="2895600"/>
            <a:ext cx="7772400" cy="3506853"/>
          </a:xfrm>
          <a:prstGeom prst="rect">
            <a:avLst/>
          </a:prstGeom>
          <a:noFill/>
          <a:ln w="9525">
            <a:noFill/>
            <a:miter lim="800000"/>
            <a:headEnd/>
            <a:tailEnd/>
          </a:ln>
          <a:effectLst/>
        </p:spPr>
      </p:pic>
      <p:sp>
        <p:nvSpPr>
          <p:cNvPr id="6" name="Rectangle 5"/>
          <p:cNvSpPr/>
          <p:nvPr/>
        </p:nvSpPr>
        <p:spPr>
          <a:xfrm>
            <a:off x="609600" y="1371600"/>
            <a:ext cx="10820400" cy="1261884"/>
          </a:xfrm>
          <a:prstGeom prst="rect">
            <a:avLst/>
          </a:prstGeom>
        </p:spPr>
        <p:txBody>
          <a:bodyPr wrap="square">
            <a:spAutoFit/>
          </a:bodyPr>
          <a:lstStyle/>
          <a:p>
            <a:pPr eaLnBrk="1" hangingPunct="1">
              <a:buFont typeface="Wingdings" pitchFamily="2" charset="2"/>
              <a:buNone/>
              <a:defRPr/>
            </a:pPr>
            <a:r>
              <a:rPr lang="en-US" sz="2800" dirty="0" smtClean="0">
                <a:solidFill>
                  <a:srgbClr val="FF9900"/>
                </a:solidFill>
              </a:rPr>
              <a:t>THE TRANSIT TEST</a:t>
            </a:r>
          </a:p>
          <a:p>
            <a:pPr eaLnBrk="1" hangingPunct="1">
              <a:defRPr/>
            </a:pPr>
            <a:r>
              <a:rPr lang="en-US" sz="2400" dirty="0" smtClean="0"/>
              <a:t>have been shown to be more sensitive than endoscopy radiography and </a:t>
            </a:r>
            <a:r>
              <a:rPr lang="en-US" sz="2400" dirty="0" err="1" smtClean="0"/>
              <a:t>manometry</a:t>
            </a:r>
            <a:r>
              <a:rPr lang="en-US" sz="2400" dirty="0" smtClean="0"/>
              <a:t> in the identification of patients with motility problems.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533400" y="1371600"/>
            <a:ext cx="10972799" cy="4038600"/>
          </a:xfrm>
        </p:spPr>
        <p:txBody>
          <a:bodyPr>
            <a:noAutofit/>
          </a:bodyPr>
          <a:lstStyle/>
          <a:p>
            <a:r>
              <a:rPr lang="en-US" sz="2800" dirty="0" smtClean="0"/>
              <a:t>The transit test demonstrates </a:t>
            </a:r>
            <a:r>
              <a:rPr lang="en-US" sz="2800" dirty="0" err="1" smtClean="0"/>
              <a:t>oesophageal</a:t>
            </a:r>
            <a:r>
              <a:rPr lang="en-US" sz="2800" dirty="0" smtClean="0"/>
              <a:t> function by </a:t>
            </a:r>
            <a:r>
              <a:rPr lang="en-US" sz="2800" dirty="0" err="1" smtClean="0"/>
              <a:t>visualising</a:t>
            </a:r>
            <a:r>
              <a:rPr lang="en-US" sz="2800" dirty="0" smtClean="0"/>
              <a:t> the passage of a swallowed bolus into the stomach.</a:t>
            </a:r>
          </a:p>
          <a:p>
            <a:r>
              <a:rPr lang="en-US" sz="2800" dirty="0" smtClean="0"/>
              <a:t>The </a:t>
            </a:r>
            <a:r>
              <a:rPr lang="en-US" sz="2800" dirty="0" err="1" smtClean="0"/>
              <a:t>labelled</a:t>
            </a:r>
            <a:r>
              <a:rPr lang="en-US" sz="2800" dirty="0" smtClean="0"/>
              <a:t> material may be prepared in either liquid or solid form – for example, orange juice </a:t>
            </a:r>
            <a:r>
              <a:rPr lang="en-US" sz="2800" dirty="0" err="1" smtClean="0"/>
              <a:t>labelled</a:t>
            </a:r>
            <a:r>
              <a:rPr lang="en-US" sz="2800" dirty="0" smtClean="0"/>
              <a:t> with </a:t>
            </a:r>
            <a:r>
              <a:rPr lang="en-US" sz="2800" baseline="30000" dirty="0" smtClean="0"/>
              <a:t>99m</a:t>
            </a:r>
            <a:r>
              <a:rPr lang="en-US" sz="2800" dirty="0" smtClean="0"/>
              <a:t>Tc-DTPA</a:t>
            </a:r>
            <a:endParaRPr lang="sr-Latn-RS" sz="2800" dirty="0" smtClean="0"/>
          </a:p>
          <a:p>
            <a:r>
              <a:rPr lang="en-US" sz="2800" dirty="0" smtClean="0"/>
              <a:t>Each swallow consists of one mouthful (8-10 ml) of the labeled material and is swallowed in a single gulp, the patient being asked not to swallow again for the next 30 s, during which time the image acquisition is made.(2-4 frames per second).</a:t>
            </a:r>
          </a:p>
          <a:p>
            <a:pPr algn="just">
              <a:buNone/>
            </a:pPr>
            <a:endParaRPr lang="sr-Latn-CS" sz="2800" dirty="0"/>
          </a:p>
        </p:txBody>
      </p:sp>
      <p:sp>
        <p:nvSpPr>
          <p:cNvPr id="6" name="Title 2"/>
          <p:cNvSpPr>
            <a:spLocks noGrp="1"/>
          </p:cNvSpPr>
          <p:nvPr>
            <p:ph type="title"/>
          </p:nvPr>
        </p:nvSpPr>
        <p:spPr>
          <a:xfrm>
            <a:off x="1981200" y="152400"/>
            <a:ext cx="8229600" cy="762000"/>
          </a:xfrm>
        </p:spPr>
        <p:txBody>
          <a:bodyPr>
            <a:normAutofit/>
          </a:bodyPr>
          <a:lstStyle/>
          <a:p>
            <a:pPr>
              <a:defRPr/>
            </a:pPr>
            <a:r>
              <a:rPr lang="en-US" dirty="0" smtClean="0">
                <a:solidFill>
                  <a:schemeClr val="tx1"/>
                </a:solidFill>
              </a:rPr>
              <a:t>THE TRANSIT TEST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type="body" idx="1"/>
          </p:nvPr>
        </p:nvSpPr>
        <p:spPr/>
        <p:txBody>
          <a:bodyPr>
            <a:normAutofit/>
          </a:bodyPr>
          <a:lstStyle/>
          <a:p>
            <a:pPr>
              <a:defRPr/>
            </a:pPr>
            <a:r>
              <a:rPr lang="en-US" sz="2800" dirty="0" smtClean="0">
                <a:effectLst/>
              </a:rPr>
              <a:t>The images can then be displayed as a cine loop, and time-activity curves derived for the upper third, middle third, lower third and whole </a:t>
            </a:r>
            <a:r>
              <a:rPr lang="en-US" sz="2800" dirty="0" err="1" smtClean="0">
                <a:effectLst/>
              </a:rPr>
              <a:t>oesophagus</a:t>
            </a:r>
            <a:r>
              <a:rPr lang="en-US" sz="2800" dirty="0" smtClean="0">
                <a:effectLst/>
              </a:rPr>
              <a:t>.</a:t>
            </a:r>
            <a:endParaRPr lang="sr-Latn-RS" sz="2800" dirty="0" smtClean="0">
              <a:effectLst/>
            </a:endParaRPr>
          </a:p>
          <a:p>
            <a:pPr>
              <a:defRPr/>
            </a:pPr>
            <a:r>
              <a:rPr lang="en-US" sz="2800" dirty="0" smtClean="0"/>
              <a:t>Typically, three consecutive swallows may be obtained in the supine position, and a further three swallows in the sitting position. Between each swallow the </a:t>
            </a:r>
            <a:r>
              <a:rPr lang="en-US" sz="2800" dirty="0" err="1" smtClean="0"/>
              <a:t>oesophagus</a:t>
            </a:r>
            <a:r>
              <a:rPr lang="en-US" sz="2800" dirty="0" smtClean="0"/>
              <a:t> is rinsed with an unlabeled drink in order to clear residual activity</a:t>
            </a:r>
          </a:p>
          <a:p>
            <a:pPr>
              <a:defRPr/>
            </a:pPr>
            <a:r>
              <a:rPr lang="en-US" sz="2800" dirty="0" smtClean="0"/>
              <a:t>The results can be expressed either qualitatively, or by using a grading system, or by measurement of the mean transit time between mouth and stomach.</a:t>
            </a:r>
          </a:p>
          <a:p>
            <a:pPr>
              <a:defRPr/>
            </a:pPr>
            <a:endParaRPr lang="en-US" sz="2800" dirty="0" smtClean="0">
              <a:effectLst/>
            </a:endParaRPr>
          </a:p>
          <a:p>
            <a:pPr eaLnBrk="1" hangingPunct="1">
              <a:defRPr/>
            </a:pPr>
            <a:endParaRPr lang="en-US" sz="2800" dirty="0" smtClean="0"/>
          </a:p>
        </p:txBody>
      </p:sp>
      <p:sp>
        <p:nvSpPr>
          <p:cNvPr id="4" name="Title 2"/>
          <p:cNvSpPr txBox="1">
            <a:spLocks/>
          </p:cNvSpPr>
          <p:nvPr/>
        </p:nvSpPr>
        <p:spPr>
          <a:xfrm>
            <a:off x="1981200" y="152400"/>
            <a:ext cx="8229600" cy="762000"/>
          </a:xfrm>
          <a:prstGeom prst="rect">
            <a:avLst/>
          </a:prstGeom>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THE TRANSIT TEST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609600" y="1219200"/>
            <a:ext cx="3276600" cy="4937760"/>
          </a:xfrm>
        </p:spPr>
        <p:txBody>
          <a:bodyPr/>
          <a:lstStyle/>
          <a:p>
            <a:pPr>
              <a:buNone/>
            </a:pPr>
            <a:r>
              <a:rPr lang="sr-Latn-RS" dirty="0" smtClean="0"/>
              <a:t>Q</a:t>
            </a:r>
            <a:r>
              <a:rPr lang="en-US" dirty="0" err="1" smtClean="0"/>
              <a:t>ualitatively</a:t>
            </a:r>
            <a:r>
              <a:rPr lang="en-US" dirty="0" smtClean="0"/>
              <a:t> </a:t>
            </a:r>
            <a:r>
              <a:rPr lang="sr-Latn-RS" dirty="0" smtClean="0"/>
              <a:t>analisis</a:t>
            </a:r>
          </a:p>
          <a:p>
            <a:pPr marL="0" indent="0">
              <a:buNone/>
            </a:pPr>
            <a:r>
              <a:rPr lang="en-US" sz="2400" dirty="0" smtClean="0"/>
              <a:t>N</a:t>
            </a:r>
            <a:r>
              <a:rPr lang="sr-Latn-RS" sz="2400" dirty="0" smtClean="0"/>
              <a:t>ormal scan: </a:t>
            </a:r>
          </a:p>
          <a:p>
            <a:pPr marL="0" indent="0">
              <a:buNone/>
            </a:pPr>
            <a:r>
              <a:rPr lang="en-US" sz="2400" dirty="0" smtClean="0"/>
              <a:t>The bolus traverses the </a:t>
            </a:r>
            <a:r>
              <a:rPr lang="en-US" sz="2400" dirty="0" err="1" smtClean="0"/>
              <a:t>oesophagus</a:t>
            </a:r>
            <a:r>
              <a:rPr lang="en-US" sz="2400" dirty="0" smtClean="0"/>
              <a:t> in a single wave of peristalsis in 8-10 s or so, with no delay, no fragmentation of the bolus, and no reflux </a:t>
            </a:r>
            <a:endParaRPr lang="sr-Latn-RS" sz="2400" dirty="0" smtClean="0"/>
          </a:p>
          <a:p>
            <a:pPr>
              <a:buNone/>
            </a:pPr>
            <a:endParaRPr lang="sr-Latn-RS" sz="2400" dirty="0"/>
          </a:p>
        </p:txBody>
      </p:sp>
      <p:grpSp>
        <p:nvGrpSpPr>
          <p:cNvPr id="6" name="Group 5"/>
          <p:cNvGrpSpPr/>
          <p:nvPr/>
        </p:nvGrpSpPr>
        <p:grpSpPr>
          <a:xfrm>
            <a:off x="3886200" y="1305312"/>
            <a:ext cx="7620000" cy="5019287"/>
            <a:chOff x="1905000" y="2438400"/>
            <a:chExt cx="6781800" cy="4167478"/>
          </a:xfrm>
        </p:grpSpPr>
        <p:pic>
          <p:nvPicPr>
            <p:cNvPr id="77825" name="Picture 1"/>
            <p:cNvPicPr>
              <a:picLocks noChangeAspect="1" noChangeArrowheads="1"/>
            </p:cNvPicPr>
            <p:nvPr/>
          </p:nvPicPr>
          <p:blipFill>
            <a:blip r:embed="rId2" cstate="print"/>
            <a:srcRect t="11347"/>
            <a:stretch>
              <a:fillRect/>
            </a:stretch>
          </p:blipFill>
          <p:spPr bwMode="auto">
            <a:xfrm>
              <a:off x="1905000" y="2438400"/>
              <a:ext cx="6781800" cy="4167478"/>
            </a:xfrm>
            <a:prstGeom prst="rect">
              <a:avLst/>
            </a:prstGeom>
            <a:noFill/>
            <a:ln w="9525">
              <a:noFill/>
              <a:miter lim="800000"/>
              <a:headEnd/>
              <a:tailEnd/>
            </a:ln>
            <a:effectLst/>
          </p:spPr>
        </p:pic>
        <p:pic>
          <p:nvPicPr>
            <p:cNvPr id="5" name="Picture 1"/>
            <p:cNvPicPr>
              <a:picLocks noChangeAspect="1" noChangeArrowheads="1"/>
            </p:cNvPicPr>
            <p:nvPr/>
          </p:nvPicPr>
          <p:blipFill>
            <a:blip r:embed="rId2" cstate="print"/>
            <a:srcRect l="50562" t="56734" r="25842" b="4363"/>
            <a:stretch>
              <a:fillRect/>
            </a:stretch>
          </p:blipFill>
          <p:spPr bwMode="auto">
            <a:xfrm>
              <a:off x="6934200" y="4572000"/>
              <a:ext cx="1600200" cy="1828800"/>
            </a:xfrm>
            <a:prstGeom prst="rect">
              <a:avLst/>
            </a:prstGeom>
            <a:noFill/>
            <a:ln w="9525">
              <a:noFill/>
              <a:miter lim="800000"/>
              <a:headEnd/>
              <a:tailEnd/>
            </a:ln>
            <a:effectLst/>
          </p:spPr>
        </p:pic>
      </p:grpSp>
      <p:sp>
        <p:nvSpPr>
          <p:cNvPr id="8" name="Title 2"/>
          <p:cNvSpPr txBox="1">
            <a:spLocks/>
          </p:cNvSpPr>
          <p:nvPr/>
        </p:nvSpPr>
        <p:spPr>
          <a:xfrm>
            <a:off x="1981200" y="152400"/>
            <a:ext cx="8229600" cy="762000"/>
          </a:xfrm>
          <a:prstGeom prst="rect">
            <a:avLst/>
          </a:prstGeom>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THE TRANSIT TEST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609600" y="1219200"/>
            <a:ext cx="6781800" cy="4937760"/>
          </a:xfrm>
        </p:spPr>
        <p:txBody>
          <a:bodyPr>
            <a:normAutofit/>
          </a:bodyPr>
          <a:lstStyle/>
          <a:p>
            <a:pPr indent="0" algn="just">
              <a:buNone/>
            </a:pPr>
            <a:r>
              <a:rPr lang="en-US" dirty="0" smtClean="0"/>
              <a:t>Transit through the upper third of the </a:t>
            </a:r>
            <a:r>
              <a:rPr lang="en-US" dirty="0" err="1" smtClean="0"/>
              <a:t>oesophagus</a:t>
            </a:r>
            <a:r>
              <a:rPr lang="en-US" dirty="0" smtClean="0"/>
              <a:t> usually takes about I s, through the middle third about 2 s, and through the lower third about 6 s, giving a transit time through the whole </a:t>
            </a:r>
            <a:r>
              <a:rPr lang="en-US" dirty="0" err="1" smtClean="0"/>
              <a:t>oesophagus</a:t>
            </a:r>
            <a:r>
              <a:rPr lang="en-US" dirty="0" smtClean="0"/>
              <a:t> of 8-10 s.</a:t>
            </a:r>
          </a:p>
          <a:p>
            <a:pPr>
              <a:buNone/>
            </a:pPr>
            <a:endParaRPr lang="sr-Latn-RS" dirty="0" smtClean="0"/>
          </a:p>
          <a:p>
            <a:pPr>
              <a:spcBef>
                <a:spcPts val="0"/>
              </a:spcBef>
              <a:buNone/>
            </a:pPr>
            <a:r>
              <a:rPr lang="sr-Latn-CS" dirty="0" smtClean="0"/>
              <a:t>               cts</a:t>
            </a:r>
            <a:r>
              <a:rPr lang="sr-Latn-CS" baseline="-25000" dirty="0" smtClean="0"/>
              <a:t>max</a:t>
            </a:r>
            <a:r>
              <a:rPr lang="sr-Latn-CS" dirty="0" smtClean="0"/>
              <a:t> – cts</a:t>
            </a:r>
            <a:r>
              <a:rPr lang="sr-Latn-CS" baseline="-25000" dirty="0" smtClean="0"/>
              <a:t>sec</a:t>
            </a:r>
          </a:p>
          <a:p>
            <a:pPr>
              <a:spcBef>
                <a:spcPts val="0"/>
              </a:spcBef>
              <a:buNone/>
            </a:pPr>
            <a:r>
              <a:rPr lang="sr-Latn-CS" dirty="0" smtClean="0"/>
              <a:t>E</a:t>
            </a:r>
            <a:r>
              <a:rPr lang="sr-Latn-CS" baseline="-25000" dirty="0" smtClean="0"/>
              <a:t>t </a:t>
            </a:r>
            <a:r>
              <a:rPr lang="sr-Latn-CS" dirty="0" smtClean="0"/>
              <a:t>(%)</a:t>
            </a:r>
            <a:r>
              <a:rPr lang="sr-Latn-CS" baseline="-25000" dirty="0" smtClean="0"/>
              <a:t> </a:t>
            </a:r>
            <a:r>
              <a:rPr lang="sr-Latn-CS" dirty="0" smtClean="0"/>
              <a:t>=                             x 100</a:t>
            </a:r>
          </a:p>
          <a:p>
            <a:pPr>
              <a:spcBef>
                <a:spcPts val="0"/>
              </a:spcBef>
              <a:buNone/>
            </a:pPr>
            <a:r>
              <a:rPr lang="sr-Latn-CS" dirty="0" smtClean="0"/>
              <a:t>               cts</a:t>
            </a:r>
            <a:r>
              <a:rPr lang="sr-Latn-CS" baseline="-25000" dirty="0" smtClean="0"/>
              <a:t>max</a:t>
            </a:r>
            <a:r>
              <a:rPr lang="sr-Latn-CS" dirty="0" smtClean="0"/>
              <a:t> – </a:t>
            </a:r>
            <a:r>
              <a:rPr lang="en-US" dirty="0" err="1" smtClean="0"/>
              <a:t>cts</a:t>
            </a:r>
            <a:r>
              <a:rPr lang="sr-Latn-RS" baseline="-25000" dirty="0" smtClean="0"/>
              <a:t>res</a:t>
            </a:r>
            <a:r>
              <a:rPr lang="en-US" dirty="0" smtClean="0"/>
              <a:t> </a:t>
            </a:r>
            <a:endParaRPr lang="sr-Latn-RS" dirty="0" smtClean="0"/>
          </a:p>
          <a:p>
            <a:pPr>
              <a:spcBef>
                <a:spcPts val="0"/>
              </a:spcBef>
              <a:buNone/>
            </a:pPr>
            <a:endParaRPr lang="sr-Latn-RS" dirty="0" smtClean="0"/>
          </a:p>
          <a:p>
            <a:pPr>
              <a:buNone/>
            </a:pPr>
            <a:r>
              <a:rPr lang="en-US" dirty="0" err="1" smtClean="0"/>
              <a:t>cts</a:t>
            </a:r>
            <a:r>
              <a:rPr lang="sr-Latn-RS" baseline="-25000" dirty="0" smtClean="0"/>
              <a:t>res</a:t>
            </a:r>
            <a:r>
              <a:rPr lang="en-US" dirty="0" smtClean="0"/>
              <a:t> </a:t>
            </a:r>
            <a:r>
              <a:rPr lang="sr-Latn-RS" dirty="0" smtClean="0"/>
              <a:t>– residual activity</a:t>
            </a:r>
            <a:endParaRPr lang="sr-Latn-CS" dirty="0"/>
          </a:p>
        </p:txBody>
      </p:sp>
      <p:pic>
        <p:nvPicPr>
          <p:cNvPr id="5" name="Picture 2"/>
          <p:cNvPicPr>
            <a:picLocks noChangeAspect="1" noChangeArrowheads="1"/>
          </p:cNvPicPr>
          <p:nvPr/>
        </p:nvPicPr>
        <p:blipFill>
          <a:blip r:embed="rId3" cstate="print"/>
          <a:srcRect l="39726" t="2702"/>
          <a:stretch>
            <a:fillRect/>
          </a:stretch>
        </p:blipFill>
        <p:spPr bwMode="auto">
          <a:xfrm>
            <a:off x="7315200" y="1143000"/>
            <a:ext cx="3352800" cy="5488076"/>
          </a:xfrm>
          <a:prstGeom prst="rect">
            <a:avLst/>
          </a:prstGeom>
          <a:noFill/>
          <a:ln w="9525">
            <a:noFill/>
            <a:miter lim="800000"/>
            <a:headEnd/>
            <a:tailEnd/>
          </a:ln>
          <a:effectLst/>
        </p:spPr>
      </p:pic>
      <p:cxnSp>
        <p:nvCxnSpPr>
          <p:cNvPr id="7" name="Straight Connector 6"/>
          <p:cNvCxnSpPr/>
          <p:nvPr/>
        </p:nvCxnSpPr>
        <p:spPr>
          <a:xfrm>
            <a:off x="2015971" y="4191000"/>
            <a:ext cx="2057400" cy="1588"/>
          </a:xfrm>
          <a:prstGeom prst="line">
            <a:avLst/>
          </a:prstGeom>
        </p:spPr>
        <p:style>
          <a:lnRef idx="3">
            <a:schemeClr val="dk1"/>
          </a:lnRef>
          <a:fillRef idx="0">
            <a:schemeClr val="dk1"/>
          </a:fillRef>
          <a:effectRef idx="2">
            <a:schemeClr val="dk1"/>
          </a:effectRef>
          <a:fontRef idx="minor">
            <a:schemeClr val="tx1"/>
          </a:fontRef>
        </p:style>
      </p:cxnSp>
      <p:sp>
        <p:nvSpPr>
          <p:cNvPr id="10" name="Title 2"/>
          <p:cNvSpPr txBox="1">
            <a:spLocks/>
          </p:cNvSpPr>
          <p:nvPr/>
        </p:nvSpPr>
        <p:spPr>
          <a:xfrm>
            <a:off x="1981200" y="152400"/>
            <a:ext cx="8229600" cy="762000"/>
          </a:xfrm>
          <a:prstGeom prst="rect">
            <a:avLst/>
          </a:prstGeom>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THE TRANSIT TEST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l="3063" t="13875" b="8866"/>
          <a:stretch>
            <a:fillRect/>
          </a:stretch>
        </p:blipFill>
        <p:spPr bwMode="auto">
          <a:xfrm>
            <a:off x="457200" y="838200"/>
            <a:ext cx="8371104" cy="5218199"/>
          </a:xfrm>
          <a:prstGeom prst="rect">
            <a:avLst/>
          </a:prstGeom>
          <a:noFill/>
          <a:ln w="9525">
            <a:noFill/>
            <a:miter lim="800000"/>
            <a:headEnd/>
            <a:tailEnd/>
          </a:ln>
          <a:effectLst/>
        </p:spPr>
      </p:pic>
      <p:sp>
        <p:nvSpPr>
          <p:cNvPr id="5" name="Rectangle 4"/>
          <p:cNvSpPr/>
          <p:nvPr/>
        </p:nvSpPr>
        <p:spPr>
          <a:xfrm>
            <a:off x="8828304" y="1508307"/>
            <a:ext cx="3439896" cy="1569660"/>
          </a:xfrm>
          <a:prstGeom prst="rect">
            <a:avLst/>
          </a:prstGeom>
        </p:spPr>
        <p:txBody>
          <a:bodyPr wrap="square">
            <a:spAutoFit/>
          </a:bodyPr>
          <a:lstStyle/>
          <a:p>
            <a:r>
              <a:rPr lang="sr-Latn-RS" sz="2400" dirty="0" smtClean="0"/>
              <a:t>Normal transit itme ≤</a:t>
            </a:r>
            <a:r>
              <a:rPr lang="en-US" sz="2400" dirty="0"/>
              <a:t>15</a:t>
            </a:r>
            <a:r>
              <a:rPr lang="sr-Latn-RS" sz="2400" dirty="0"/>
              <a:t>s</a:t>
            </a:r>
            <a:r>
              <a:rPr lang="sr-Latn-RS" sz="2400" dirty="0" smtClean="0"/>
              <a:t>.</a:t>
            </a:r>
            <a:endParaRPr lang="sr-Cyrl-RS" sz="2400" dirty="0" smtClean="0"/>
          </a:p>
          <a:p>
            <a:endParaRPr lang="sr-Cyrl-RS" sz="2400" dirty="0"/>
          </a:p>
          <a:p>
            <a:r>
              <a:rPr lang="sr-Latn-RS" sz="2400" dirty="0" smtClean="0"/>
              <a:t>“</a:t>
            </a:r>
            <a:r>
              <a:rPr lang="en-US" sz="2400" dirty="0"/>
              <a:t>washout</a:t>
            </a:r>
            <a:r>
              <a:rPr lang="sr-Latn-RS" sz="2400" dirty="0"/>
              <a:t>”</a:t>
            </a:r>
            <a:r>
              <a:rPr lang="en-US" sz="2400" dirty="0"/>
              <a:t> ≥ 80</a:t>
            </a:r>
            <a:r>
              <a:rPr lang="en-US" sz="2400" dirty="0" smtClean="0"/>
              <a:t>%</a:t>
            </a:r>
            <a:endParaRPr lang="en-US" sz="2400" dirty="0"/>
          </a:p>
        </p:txBody>
      </p:sp>
      <p:sp>
        <p:nvSpPr>
          <p:cNvPr id="6" name="Title 2"/>
          <p:cNvSpPr txBox="1">
            <a:spLocks/>
          </p:cNvSpPr>
          <p:nvPr/>
        </p:nvSpPr>
        <p:spPr>
          <a:xfrm>
            <a:off x="1981200" y="152400"/>
            <a:ext cx="8229600" cy="762000"/>
          </a:xfrm>
          <a:prstGeom prst="rect">
            <a:avLst/>
          </a:prstGeom>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THE TRANSIT TEST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p:txBody>
          <a:bodyPr/>
          <a:lstStyle/>
          <a:p>
            <a:pPr>
              <a:buNone/>
              <a:defRPr/>
            </a:pPr>
            <a:r>
              <a:rPr lang="en-US" sz="2400" dirty="0" smtClean="0"/>
              <a:t>Diffuse esophageal spasm (DES): </a:t>
            </a:r>
          </a:p>
        </p:txBody>
      </p:sp>
      <p:pic>
        <p:nvPicPr>
          <p:cNvPr id="5" name="Picture 3"/>
          <p:cNvPicPr>
            <a:picLocks noChangeAspect="1" noChangeArrowheads="1"/>
          </p:cNvPicPr>
          <p:nvPr/>
        </p:nvPicPr>
        <p:blipFill>
          <a:blip r:embed="rId3" cstate="print"/>
          <a:srcRect/>
          <a:stretch>
            <a:fillRect/>
          </a:stretch>
        </p:blipFill>
        <p:spPr bwMode="auto">
          <a:xfrm>
            <a:off x="2038292" y="2133600"/>
            <a:ext cx="4500614" cy="4023360"/>
          </a:xfrm>
          <a:prstGeom prst="rect">
            <a:avLst/>
          </a:prstGeom>
          <a:noFill/>
          <a:ln w="9525">
            <a:noFill/>
            <a:round/>
            <a:headEnd/>
            <a:tailEnd/>
          </a:ln>
          <a:effectLst/>
        </p:spPr>
      </p:pic>
      <p:grpSp>
        <p:nvGrpSpPr>
          <p:cNvPr id="7" name="Group 6"/>
          <p:cNvGrpSpPr/>
          <p:nvPr/>
        </p:nvGrpSpPr>
        <p:grpSpPr>
          <a:xfrm>
            <a:off x="6858000" y="1066800"/>
            <a:ext cx="3048000" cy="5791200"/>
            <a:chOff x="5943600" y="914400"/>
            <a:chExt cx="3200400" cy="5943600"/>
          </a:xfrm>
        </p:grpSpPr>
        <p:pic>
          <p:nvPicPr>
            <p:cNvPr id="9218" name="Picture 2"/>
            <p:cNvPicPr>
              <a:picLocks noChangeAspect="1" noChangeArrowheads="1"/>
            </p:cNvPicPr>
            <p:nvPr/>
          </p:nvPicPr>
          <p:blipFill>
            <a:blip r:embed="rId4" cstate="print"/>
            <a:srcRect/>
            <a:stretch>
              <a:fillRect/>
            </a:stretch>
          </p:blipFill>
          <p:spPr bwMode="auto">
            <a:xfrm>
              <a:off x="5943600" y="914400"/>
              <a:ext cx="3123770" cy="5943600"/>
            </a:xfrm>
            <a:prstGeom prst="rect">
              <a:avLst/>
            </a:prstGeom>
            <a:noFill/>
            <a:ln w="9525">
              <a:noFill/>
              <a:miter lim="800000"/>
              <a:headEnd/>
              <a:tailEnd/>
            </a:ln>
            <a:effectLst/>
          </p:spPr>
        </p:pic>
        <p:pic>
          <p:nvPicPr>
            <p:cNvPr id="6" name="Picture 2"/>
            <p:cNvPicPr>
              <a:picLocks noChangeAspect="1" noChangeArrowheads="1"/>
            </p:cNvPicPr>
            <p:nvPr/>
          </p:nvPicPr>
          <p:blipFill>
            <a:blip r:embed="rId5" cstate="print"/>
            <a:srcRect l="55172" t="50831"/>
            <a:stretch>
              <a:fillRect/>
            </a:stretch>
          </p:blipFill>
          <p:spPr bwMode="auto">
            <a:xfrm>
              <a:off x="7315200" y="2982965"/>
              <a:ext cx="1828800" cy="1817635"/>
            </a:xfrm>
            <a:prstGeom prst="rect">
              <a:avLst/>
            </a:prstGeom>
            <a:noFill/>
            <a:ln w="9525">
              <a:noFill/>
              <a:miter lim="800000"/>
              <a:headEnd/>
              <a:tailEnd/>
            </a:ln>
            <a:effectLst/>
          </p:spPr>
        </p:pic>
      </p:grpSp>
      <p:sp>
        <p:nvSpPr>
          <p:cNvPr id="9" name="Title 2"/>
          <p:cNvSpPr txBox="1">
            <a:spLocks/>
          </p:cNvSpPr>
          <p:nvPr/>
        </p:nvSpPr>
        <p:spPr>
          <a:xfrm>
            <a:off x="1981200" y="152400"/>
            <a:ext cx="8229600" cy="762000"/>
          </a:xfrm>
          <a:prstGeom prst="rect">
            <a:avLst/>
          </a:prstGeom>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THE TRANSIT TEST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4"/>
          <p:cNvSpPr>
            <a:spLocks noGrp="1" noChangeArrowheads="1"/>
          </p:cNvSpPr>
          <p:nvPr>
            <p:ph type="ctrTitle"/>
          </p:nvPr>
        </p:nvSpPr>
        <p:spPr>
          <a:xfrm>
            <a:off x="1752600" y="3962400"/>
            <a:ext cx="8991600" cy="838200"/>
          </a:xfrm>
        </p:spPr>
        <p:txBody>
          <a:bodyPr>
            <a:noAutofit/>
          </a:bodyPr>
          <a:lstStyle/>
          <a:p>
            <a:pPr lvl="0" algn="ctr"/>
            <a:r>
              <a:rPr lang="en-US" sz="2800" b="1" dirty="0" smtClean="0"/>
              <a:t>Upper gastrointestinal </a:t>
            </a:r>
            <a:r>
              <a:rPr lang="en-US" sz="2800" b="1" dirty="0" smtClean="0"/>
              <a:t>tract</a:t>
            </a:r>
            <a:r>
              <a:rPr lang="en-US" sz="2800" dirty="0" smtClean="0">
                <a:solidFill>
                  <a:schemeClr val="tx2"/>
                </a:solidFill>
              </a:rPr>
              <a:t/>
            </a:r>
            <a:br>
              <a:rPr lang="en-US" sz="2800" dirty="0" smtClean="0">
                <a:solidFill>
                  <a:schemeClr val="tx2"/>
                </a:solidFill>
              </a:rPr>
            </a:br>
            <a:endParaRPr lang="en-US" sz="2800" b="1" dirty="0"/>
          </a:p>
        </p:txBody>
      </p:sp>
      <p:sp>
        <p:nvSpPr>
          <p:cNvPr id="3" name="Rectangle 2"/>
          <p:cNvSpPr txBox="1">
            <a:spLocks noChangeArrowheads="1"/>
          </p:cNvSpPr>
          <p:nvPr/>
        </p:nvSpPr>
        <p:spPr>
          <a:xfrm>
            <a:off x="1143000" y="304800"/>
            <a:ext cx="10363200" cy="838200"/>
          </a:xfrm>
          <a:prstGeom prst="rect">
            <a:avLst/>
          </a:prstGeom>
        </p:spPr>
        <p:txBody>
          <a:bodyPr vert="horz" anchor="b" anchorCtr="0">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p:txBody>
          <a:bodyPr>
            <a:normAutofit/>
          </a:bodyPr>
          <a:lstStyle/>
          <a:p>
            <a:pPr>
              <a:defRPr/>
            </a:pPr>
            <a:r>
              <a:rPr lang="en-US" sz="2800" dirty="0" err="1" smtClean="0"/>
              <a:t>Achalasia</a:t>
            </a:r>
            <a:r>
              <a:rPr lang="en-US" sz="2800" dirty="0" smtClean="0"/>
              <a:t> (failure to relax)</a:t>
            </a:r>
          </a:p>
          <a:p>
            <a:pPr>
              <a:defRPr/>
            </a:pPr>
            <a:r>
              <a:rPr lang="en-US" sz="2800" dirty="0" smtClean="0"/>
              <a:t>Scleroderma esophagus</a:t>
            </a:r>
          </a:p>
        </p:txBody>
      </p:sp>
      <p:pic>
        <p:nvPicPr>
          <p:cNvPr id="11266" name="Picture 2"/>
          <p:cNvPicPr>
            <a:picLocks noChangeAspect="1" noChangeArrowheads="1"/>
          </p:cNvPicPr>
          <p:nvPr/>
        </p:nvPicPr>
        <p:blipFill>
          <a:blip r:embed="rId3" cstate="print"/>
          <a:srcRect l="5750" r="-5414"/>
          <a:stretch>
            <a:fillRect/>
          </a:stretch>
        </p:blipFill>
        <p:spPr bwMode="auto">
          <a:xfrm>
            <a:off x="6781800" y="3124200"/>
            <a:ext cx="4343400" cy="2743200"/>
          </a:xfrm>
          <a:prstGeom prst="rect">
            <a:avLst/>
          </a:prstGeom>
          <a:noFill/>
          <a:ln w="9525">
            <a:noFill/>
            <a:miter lim="800000"/>
            <a:headEnd/>
            <a:tailEnd/>
          </a:ln>
          <a:effectLst/>
        </p:spPr>
      </p:pic>
      <p:pic>
        <p:nvPicPr>
          <p:cNvPr id="11267" name="Picture 3"/>
          <p:cNvPicPr>
            <a:picLocks noChangeAspect="1" noChangeArrowheads="1"/>
          </p:cNvPicPr>
          <p:nvPr/>
        </p:nvPicPr>
        <p:blipFill>
          <a:blip r:embed="rId4" cstate="print"/>
          <a:srcRect t="17678"/>
          <a:stretch>
            <a:fillRect/>
          </a:stretch>
        </p:blipFill>
        <p:spPr bwMode="auto">
          <a:xfrm>
            <a:off x="457200" y="2512106"/>
            <a:ext cx="5715000" cy="3842844"/>
          </a:xfrm>
          <a:prstGeom prst="rect">
            <a:avLst/>
          </a:prstGeom>
          <a:noFill/>
          <a:ln w="9525">
            <a:noFill/>
            <a:miter lim="800000"/>
            <a:headEnd/>
            <a:tailEnd/>
          </a:ln>
          <a:effectLst/>
        </p:spPr>
      </p:pic>
      <p:sp>
        <p:nvSpPr>
          <p:cNvPr id="3" name="TextBox 2"/>
          <p:cNvSpPr txBox="1"/>
          <p:nvPr/>
        </p:nvSpPr>
        <p:spPr>
          <a:xfrm>
            <a:off x="762000" y="4050268"/>
            <a:ext cx="838200" cy="36933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sr-Latn-RS" dirty="0" smtClean="0"/>
              <a:t>min</a:t>
            </a:r>
            <a:endParaRPr lang="en-GB" dirty="0"/>
          </a:p>
        </p:txBody>
      </p:sp>
      <p:sp>
        <p:nvSpPr>
          <p:cNvPr id="7" name="TextBox 6"/>
          <p:cNvSpPr txBox="1"/>
          <p:nvPr/>
        </p:nvSpPr>
        <p:spPr>
          <a:xfrm>
            <a:off x="2514600" y="4038600"/>
            <a:ext cx="838200" cy="36933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sr-Latn-RS" dirty="0" smtClean="0"/>
              <a:t>min</a:t>
            </a:r>
            <a:endParaRPr lang="en-GB" dirty="0"/>
          </a:p>
        </p:txBody>
      </p:sp>
      <p:sp>
        <p:nvSpPr>
          <p:cNvPr id="9" name="TextBox 8"/>
          <p:cNvSpPr txBox="1"/>
          <p:nvPr/>
        </p:nvSpPr>
        <p:spPr>
          <a:xfrm>
            <a:off x="4343400" y="4038600"/>
            <a:ext cx="838200" cy="36933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sr-Latn-RS" dirty="0" smtClean="0"/>
              <a:t>min</a:t>
            </a:r>
            <a:endParaRPr lang="en-GB" dirty="0"/>
          </a:p>
        </p:txBody>
      </p:sp>
      <p:sp>
        <p:nvSpPr>
          <p:cNvPr id="10" name="TextBox 9"/>
          <p:cNvSpPr txBox="1"/>
          <p:nvPr/>
        </p:nvSpPr>
        <p:spPr>
          <a:xfrm>
            <a:off x="762000" y="5879068"/>
            <a:ext cx="838200" cy="36933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sr-Latn-RS" dirty="0" smtClean="0"/>
              <a:t>min</a:t>
            </a:r>
            <a:endParaRPr lang="en-GB" dirty="0"/>
          </a:p>
        </p:txBody>
      </p:sp>
      <p:sp>
        <p:nvSpPr>
          <p:cNvPr id="11" name="TextBox 10"/>
          <p:cNvSpPr txBox="1"/>
          <p:nvPr/>
        </p:nvSpPr>
        <p:spPr>
          <a:xfrm>
            <a:off x="2514600" y="5856143"/>
            <a:ext cx="838200" cy="36933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sr-Latn-RS" dirty="0" smtClean="0"/>
              <a:t>min</a:t>
            </a:r>
            <a:endParaRPr lang="en-GB" dirty="0"/>
          </a:p>
        </p:txBody>
      </p:sp>
      <p:sp>
        <p:nvSpPr>
          <p:cNvPr id="12" name="TextBox 11"/>
          <p:cNvSpPr txBox="1"/>
          <p:nvPr/>
        </p:nvSpPr>
        <p:spPr>
          <a:xfrm>
            <a:off x="4343400" y="5856143"/>
            <a:ext cx="838200" cy="36933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sr-Latn-RS" dirty="0" smtClean="0"/>
              <a:t>min</a:t>
            </a:r>
            <a:endParaRPr lang="en-GB" dirty="0"/>
          </a:p>
        </p:txBody>
      </p:sp>
      <p:sp>
        <p:nvSpPr>
          <p:cNvPr id="14" name="Title 2"/>
          <p:cNvSpPr txBox="1">
            <a:spLocks/>
          </p:cNvSpPr>
          <p:nvPr/>
        </p:nvSpPr>
        <p:spPr>
          <a:xfrm>
            <a:off x="1981200" y="152400"/>
            <a:ext cx="8229600" cy="762000"/>
          </a:xfrm>
          <a:prstGeom prst="rect">
            <a:avLst/>
          </a:prstGeom>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THE TRANSIT TEST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p:txBody>
          <a:bodyPr/>
          <a:lstStyle/>
          <a:p>
            <a:pPr>
              <a:defRPr/>
            </a:pPr>
            <a:r>
              <a:rPr lang="en-US" sz="2400" dirty="0" err="1" smtClean="0"/>
              <a:t>Achalasia</a:t>
            </a:r>
            <a:r>
              <a:rPr lang="en-US" sz="2400" dirty="0" smtClean="0"/>
              <a:t> (failure to relax)</a:t>
            </a:r>
            <a:r>
              <a:rPr lang="sr-Latn-RS" sz="2400" dirty="0" smtClean="0"/>
              <a:t>: before and after treatment</a:t>
            </a:r>
            <a:endParaRPr lang="en-US" sz="2400" dirty="0" smtClean="0"/>
          </a:p>
        </p:txBody>
      </p:sp>
      <p:pic>
        <p:nvPicPr>
          <p:cNvPr id="15362" name="Picture 2"/>
          <p:cNvPicPr>
            <a:picLocks noChangeAspect="1" noChangeArrowheads="1"/>
          </p:cNvPicPr>
          <p:nvPr/>
        </p:nvPicPr>
        <p:blipFill>
          <a:blip r:embed="rId2" cstate="print"/>
          <a:srcRect t="11552"/>
          <a:stretch>
            <a:fillRect/>
          </a:stretch>
        </p:blipFill>
        <p:spPr bwMode="auto">
          <a:xfrm>
            <a:off x="1219201" y="1752600"/>
            <a:ext cx="7820026" cy="4667250"/>
          </a:xfrm>
          <a:prstGeom prst="rect">
            <a:avLst/>
          </a:prstGeom>
          <a:noFill/>
          <a:ln w="9525">
            <a:noFill/>
            <a:miter lim="800000"/>
            <a:headEnd/>
            <a:tailEnd/>
          </a:ln>
          <a:effectLst/>
        </p:spPr>
      </p:pic>
      <p:sp>
        <p:nvSpPr>
          <p:cNvPr id="6" name="Title 2"/>
          <p:cNvSpPr txBox="1">
            <a:spLocks/>
          </p:cNvSpPr>
          <p:nvPr/>
        </p:nvSpPr>
        <p:spPr>
          <a:xfrm>
            <a:off x="1981200" y="152400"/>
            <a:ext cx="8229600" cy="762000"/>
          </a:xfrm>
          <a:prstGeom prst="rect">
            <a:avLst/>
          </a:prstGeom>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THE TRANSIT TEST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err="1" smtClean="0"/>
              <a:t>Gastroesophageal</a:t>
            </a:r>
            <a:r>
              <a:rPr lang="en-US" sz="3600" dirty="0" smtClean="0"/>
              <a:t> Reflux Disease</a:t>
            </a:r>
            <a:endParaRPr lang="en-US" sz="3600" dirty="0"/>
          </a:p>
        </p:txBody>
      </p:sp>
      <p:sp>
        <p:nvSpPr>
          <p:cNvPr id="3" name="Content Placeholder 2"/>
          <p:cNvSpPr>
            <a:spLocks noGrp="1"/>
          </p:cNvSpPr>
          <p:nvPr>
            <p:ph sz="quarter" idx="1"/>
          </p:nvPr>
        </p:nvSpPr>
        <p:spPr/>
        <p:txBody>
          <a:bodyPr/>
          <a:lstStyle/>
          <a:p>
            <a:endParaRPr lang="en-US"/>
          </a:p>
        </p:txBody>
      </p:sp>
      <p:pic>
        <p:nvPicPr>
          <p:cNvPr id="5122" name="Picture 2" descr="C:\Users\Iva\Desktop\gr1_lrg.jpg"/>
          <p:cNvPicPr>
            <a:picLocks noChangeAspect="1" noChangeArrowheads="1"/>
          </p:cNvPicPr>
          <p:nvPr/>
        </p:nvPicPr>
        <p:blipFill>
          <a:blip r:embed="rId2" cstate="print"/>
          <a:srcRect/>
          <a:stretch>
            <a:fillRect/>
          </a:stretch>
        </p:blipFill>
        <p:spPr bwMode="auto">
          <a:xfrm>
            <a:off x="1066800" y="1219200"/>
            <a:ext cx="9863446" cy="52578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lnSpcReduction="10000"/>
          </a:bodyPr>
          <a:lstStyle/>
          <a:p>
            <a:r>
              <a:rPr lang="en-US" dirty="0" smtClean="0"/>
              <a:t>The pathogenesis of </a:t>
            </a:r>
            <a:r>
              <a:rPr lang="en-US" dirty="0" err="1" smtClean="0"/>
              <a:t>gastroesophageal</a:t>
            </a:r>
            <a:r>
              <a:rPr lang="en-US" dirty="0" smtClean="0"/>
              <a:t> reflux disease (GERD) is complex and involves changes in reflux exposure, epithelial resistance, and visceral sensitivity. </a:t>
            </a:r>
            <a:endParaRPr lang="sr-Latn-RS" dirty="0" smtClean="0"/>
          </a:p>
          <a:p>
            <a:r>
              <a:rPr lang="en-US" dirty="0" smtClean="0"/>
              <a:t>The gastric </a:t>
            </a:r>
            <a:r>
              <a:rPr lang="en-US" dirty="0" err="1" smtClean="0"/>
              <a:t>refluxate</a:t>
            </a:r>
            <a:r>
              <a:rPr lang="en-US" dirty="0" smtClean="0"/>
              <a:t> is a noxious material that injures the esophagus and elicits symptoms. Esophageal exposure to gastric </a:t>
            </a:r>
            <a:r>
              <a:rPr lang="en-US" dirty="0" err="1" smtClean="0"/>
              <a:t>refluxate</a:t>
            </a:r>
            <a:r>
              <a:rPr lang="en-US" dirty="0" smtClean="0"/>
              <a:t> is the primary determinant of disease severity. This exposure arises via compromise of the anti-reflux barrier and reduced ability of the esophagus to clear and buffer the </a:t>
            </a:r>
            <a:r>
              <a:rPr lang="en-US" dirty="0" err="1" smtClean="0"/>
              <a:t>refluxate</a:t>
            </a:r>
            <a:r>
              <a:rPr lang="en-US" dirty="0" smtClean="0"/>
              <a:t>, leading to reflux disease. </a:t>
            </a:r>
            <a:endParaRPr lang="sr-Latn-RS" dirty="0" smtClean="0"/>
          </a:p>
          <a:p>
            <a:r>
              <a:rPr lang="sr-Latn-RS" dirty="0" smtClean="0"/>
              <a:t>C</a:t>
            </a:r>
            <a:r>
              <a:rPr lang="en-US" dirty="0" err="1" smtClean="0"/>
              <a:t>omplications</a:t>
            </a:r>
            <a:r>
              <a:rPr lang="en-US" dirty="0" smtClean="0"/>
              <a:t> and symptoms also occur in the context of normal reflux burden, when there is either poor epithelial resistance or increased visceral sensitivity. Reflux therefore develops via alterations in the balance of aggressive and defensive forces.</a:t>
            </a:r>
            <a:endParaRPr lang="en-US" dirty="0"/>
          </a:p>
        </p:txBody>
      </p:sp>
      <p:sp>
        <p:nvSpPr>
          <p:cNvPr id="4" name="Title 1"/>
          <p:cNvSpPr>
            <a:spLocks noGrp="1"/>
          </p:cNvSpPr>
          <p:nvPr>
            <p:ph type="title"/>
          </p:nvPr>
        </p:nvSpPr>
        <p:spPr/>
        <p:txBody>
          <a:bodyPr>
            <a:normAutofit/>
          </a:bodyPr>
          <a:lstStyle/>
          <a:p>
            <a:pPr algn="ctr"/>
            <a:r>
              <a:rPr lang="en-US" sz="3600" dirty="0" err="1" smtClean="0"/>
              <a:t>Gastroesophageal</a:t>
            </a:r>
            <a:r>
              <a:rPr lang="en-US" sz="3600" dirty="0" smtClean="0"/>
              <a:t> Reflux Disease</a:t>
            </a:r>
            <a:endParaRPr lang="en-US" sz="36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title"/>
          </p:nvPr>
        </p:nvSpPr>
        <p:spPr>
          <a:xfrm>
            <a:off x="609600" y="274638"/>
            <a:ext cx="10972800" cy="715962"/>
          </a:xfrm>
        </p:spPr>
        <p:txBody>
          <a:bodyPr/>
          <a:lstStyle/>
          <a:p>
            <a:pPr eaLnBrk="1" hangingPunct="1"/>
            <a:r>
              <a:rPr lang="en-US" dirty="0" smtClean="0">
                <a:solidFill>
                  <a:schemeClr val="tx1"/>
                </a:solidFill>
              </a:rPr>
              <a:t>Symptoms of GERD</a:t>
            </a:r>
          </a:p>
        </p:txBody>
      </p:sp>
      <p:sp>
        <p:nvSpPr>
          <p:cNvPr id="5124" name="Rectangle 7"/>
          <p:cNvSpPr>
            <a:spLocks noGrp="1" noChangeArrowheads="1"/>
          </p:cNvSpPr>
          <p:nvPr>
            <p:ph type="body" sz="half" idx="1"/>
          </p:nvPr>
        </p:nvSpPr>
        <p:spPr>
          <a:xfrm>
            <a:off x="533400" y="1295400"/>
            <a:ext cx="10871200" cy="4525963"/>
          </a:xfrm>
        </p:spPr>
        <p:txBody>
          <a:bodyPr>
            <a:normAutofit/>
          </a:bodyPr>
          <a:lstStyle/>
          <a:p>
            <a:pPr algn="l" rtl="0" eaLnBrk="1" hangingPunct="1"/>
            <a:r>
              <a:rPr lang="en-US" sz="2400" dirty="0" smtClean="0"/>
              <a:t>Symptoms related to complications of GERD</a:t>
            </a:r>
          </a:p>
          <a:p>
            <a:pPr lvl="1" algn="l" rtl="0" eaLnBrk="1" hangingPunct="1"/>
            <a:r>
              <a:rPr lang="en-US" sz="2800" dirty="0" err="1" smtClean="0"/>
              <a:t>Dysphagia</a:t>
            </a:r>
            <a:r>
              <a:rPr lang="en-US" sz="2800" dirty="0" smtClean="0"/>
              <a:t> and </a:t>
            </a:r>
            <a:r>
              <a:rPr lang="en-US" sz="2800" dirty="0" err="1" smtClean="0"/>
              <a:t>odynophagia</a:t>
            </a:r>
            <a:r>
              <a:rPr lang="en-US" sz="2800" dirty="0" smtClean="0"/>
              <a:t> </a:t>
            </a:r>
          </a:p>
          <a:p>
            <a:pPr lvl="2" algn="l" rtl="0" eaLnBrk="1" hangingPunct="1"/>
            <a:r>
              <a:rPr lang="en-US" sz="2400" dirty="0" smtClean="0"/>
              <a:t>Associated with mechanical or functional obstructions that may cause reflux damage</a:t>
            </a:r>
          </a:p>
          <a:p>
            <a:pPr lvl="1" algn="l" rtl="0" eaLnBrk="1" hangingPunct="1"/>
            <a:r>
              <a:rPr lang="en-US" sz="2800" dirty="0" err="1" smtClean="0"/>
              <a:t>Hematemesis</a:t>
            </a:r>
            <a:r>
              <a:rPr lang="en-US" sz="2800" dirty="0" smtClean="0"/>
              <a:t> and </a:t>
            </a:r>
            <a:r>
              <a:rPr lang="en-US" sz="2800" dirty="0" err="1" smtClean="0"/>
              <a:t>melena</a:t>
            </a:r>
            <a:endParaRPr lang="en-US" sz="2800" dirty="0" smtClean="0"/>
          </a:p>
          <a:p>
            <a:pPr lvl="2" algn="l" rtl="0" eaLnBrk="1" hangingPunct="1"/>
            <a:r>
              <a:rPr lang="en-US" sz="2400" dirty="0" smtClean="0"/>
              <a:t>Rarer complications</a:t>
            </a:r>
          </a:p>
          <a:p>
            <a:pPr lvl="2" algn="l" rtl="0" eaLnBrk="1" hangingPunct="1"/>
            <a:r>
              <a:rPr lang="en-US" sz="2400" dirty="0" smtClean="0"/>
              <a:t>Related to bleeding </a:t>
            </a:r>
            <a:r>
              <a:rPr lang="en-US" sz="2400" dirty="0" err="1" smtClean="0"/>
              <a:t>esophagitis</a:t>
            </a:r>
            <a:r>
              <a:rPr lang="en-US" sz="2400" dirty="0" smtClean="0"/>
              <a:t>,</a:t>
            </a:r>
          </a:p>
          <a:p>
            <a:pPr lvl="2" algn="l" rtl="0" eaLnBrk="1" hangingPunct="1"/>
            <a:r>
              <a:rPr lang="en-US" sz="2400" dirty="0" smtClean="0"/>
              <a:t>Indicate extensive mucosal damage and suggest the possibility of columnar-lined mucosa</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7"/>
          <p:cNvSpPr>
            <a:spLocks noGrp="1" noChangeArrowheads="1"/>
          </p:cNvSpPr>
          <p:nvPr>
            <p:ph type="title"/>
          </p:nvPr>
        </p:nvSpPr>
        <p:spPr/>
        <p:txBody>
          <a:bodyPr/>
          <a:lstStyle/>
          <a:p>
            <a:pPr eaLnBrk="1" hangingPunct="1"/>
            <a:r>
              <a:rPr lang="en-US" smtClean="0"/>
              <a:t>Diagnostic Tests</a:t>
            </a:r>
          </a:p>
        </p:txBody>
      </p:sp>
      <p:sp>
        <p:nvSpPr>
          <p:cNvPr id="9220" name="Rectangle 8"/>
          <p:cNvSpPr>
            <a:spLocks noGrp="1" noChangeArrowheads="1"/>
          </p:cNvSpPr>
          <p:nvPr>
            <p:ph type="body" idx="1"/>
          </p:nvPr>
        </p:nvSpPr>
        <p:spPr/>
        <p:txBody>
          <a:bodyPr/>
          <a:lstStyle/>
          <a:p>
            <a:pPr algn="l" rtl="0" eaLnBrk="1" hangingPunct="1"/>
            <a:r>
              <a:rPr lang="en-US" sz="2800" smtClean="0"/>
              <a:t>Empiric Trial of Acid Suppression</a:t>
            </a:r>
          </a:p>
          <a:p>
            <a:pPr algn="l" rtl="0" eaLnBrk="1" hangingPunct="1"/>
            <a:r>
              <a:rPr lang="en-US" sz="2800" smtClean="0"/>
              <a:t>Endoscopy</a:t>
            </a:r>
          </a:p>
          <a:p>
            <a:pPr algn="l" rtl="0" eaLnBrk="1" hangingPunct="1"/>
            <a:r>
              <a:rPr lang="en-US" sz="2800" smtClean="0"/>
              <a:t>Esophageal Biopsy</a:t>
            </a:r>
            <a:endParaRPr lang="ar-SA" sz="2800" smtClean="0"/>
          </a:p>
          <a:p>
            <a:pPr algn="l" rtl="0" eaLnBrk="1" hangingPunct="1"/>
            <a:r>
              <a:rPr lang="en-US" sz="2800" smtClean="0"/>
              <a:t>Esophageal pH Monitoring</a:t>
            </a:r>
            <a:endParaRPr lang="ar-SA" sz="2800" smtClean="0"/>
          </a:p>
          <a:p>
            <a:pPr algn="l" rtl="0" eaLnBrk="1" hangingPunct="1"/>
            <a:r>
              <a:rPr lang="en-US" sz="2800" smtClean="0"/>
              <a:t>Barium Esophagram</a:t>
            </a:r>
            <a:endParaRPr lang="ar-SA" sz="2800" smtClean="0"/>
          </a:p>
          <a:p>
            <a:pPr algn="l" rtl="0" eaLnBrk="1" hangingPunct="1"/>
            <a:r>
              <a:rPr lang="en-US" sz="2800" smtClean="0"/>
              <a:t>Esophageal Manometry</a:t>
            </a:r>
            <a:endParaRPr 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p:cNvSpPr>
            <a:spLocks noGrp="1" noChangeArrowheads="1"/>
          </p:cNvSpPr>
          <p:nvPr>
            <p:ph sz="quarter" idx="1"/>
          </p:nvPr>
        </p:nvSpPr>
        <p:spPr>
          <a:xfrm>
            <a:off x="685800" y="1371600"/>
            <a:ext cx="10972800" cy="4937760"/>
          </a:xfrm>
        </p:spPr>
        <p:txBody>
          <a:bodyPr>
            <a:normAutofit/>
          </a:bodyPr>
          <a:lstStyle/>
          <a:p>
            <a:pPr>
              <a:lnSpc>
                <a:spcPct val="80000"/>
              </a:lnSpc>
            </a:pPr>
            <a:r>
              <a:rPr lang="en-US" sz="3200" dirty="0" smtClean="0"/>
              <a:t>P</a:t>
            </a:r>
            <a:r>
              <a:rPr lang="sr-Latn-RS" sz="3200" dirty="0" smtClean="0"/>
              <a:t>atients </a:t>
            </a:r>
            <a:r>
              <a:rPr lang="en-US" sz="3200" dirty="0" smtClean="0"/>
              <a:t>fasted for 6 hours prior to the test. </a:t>
            </a:r>
            <a:endParaRPr lang="sr-Latn-RS" sz="3200" dirty="0" smtClean="0"/>
          </a:p>
          <a:p>
            <a:pPr>
              <a:lnSpc>
                <a:spcPct val="80000"/>
              </a:lnSpc>
            </a:pPr>
            <a:r>
              <a:rPr lang="en-US" sz="3200" dirty="0" smtClean="0"/>
              <a:t>A dose of 60-70 </a:t>
            </a:r>
            <a:r>
              <a:rPr lang="en-US" sz="3200" dirty="0" err="1" smtClean="0"/>
              <a:t>MBq</a:t>
            </a:r>
            <a:r>
              <a:rPr lang="en-US" sz="3200" dirty="0" smtClean="0"/>
              <a:t> of 99mTc </a:t>
            </a:r>
            <a:r>
              <a:rPr lang="en-US" sz="3200" dirty="0" smtClean="0">
                <a:latin typeface="Calibri" panose="020F0502020204030204" pitchFamily="34" charset="0"/>
                <a:cs typeface="Calibri" panose="020F0502020204030204" pitchFamily="34" charset="0"/>
              </a:rPr>
              <a:t>S-</a:t>
            </a:r>
            <a:r>
              <a:rPr lang="sr-Latn-RS" sz="3200" dirty="0" smtClean="0">
                <a:latin typeface="Calibri" panose="020F0502020204030204" pitchFamily="34" charset="0"/>
                <a:cs typeface="Calibri" panose="020F0502020204030204" pitchFamily="34" charset="0"/>
              </a:rPr>
              <a:t>c</a:t>
            </a:r>
            <a:r>
              <a:rPr lang="en-US" sz="3200" dirty="0" err="1" smtClean="0">
                <a:latin typeface="Calibri" panose="020F0502020204030204" pitchFamily="34" charset="0"/>
                <a:cs typeface="Calibri" panose="020F0502020204030204" pitchFamily="34" charset="0"/>
              </a:rPr>
              <a:t>oloid</a:t>
            </a:r>
            <a:r>
              <a:rPr lang="sr-Latn-RS" sz="3200" dirty="0" smtClean="0">
                <a:latin typeface="Calibri" panose="020F0502020204030204" pitchFamily="34" charset="0"/>
                <a:cs typeface="Calibri" panose="020F0502020204030204" pitchFamily="34" charset="0"/>
              </a:rPr>
              <a:t> </a:t>
            </a:r>
            <a:r>
              <a:rPr lang="en-US" sz="3200" dirty="0" smtClean="0"/>
              <a:t>was administered in 50 </a:t>
            </a:r>
            <a:r>
              <a:rPr lang="en-US" sz="3200" dirty="0" err="1" smtClean="0"/>
              <a:t>mL</a:t>
            </a:r>
            <a:r>
              <a:rPr lang="en-US" sz="3200" dirty="0" smtClean="0"/>
              <a:t> of water followed by a further 50 </a:t>
            </a:r>
            <a:r>
              <a:rPr lang="en-US" sz="3200" dirty="0" err="1" smtClean="0"/>
              <a:t>mL</a:t>
            </a:r>
            <a:r>
              <a:rPr lang="en-US" sz="3200" dirty="0" smtClean="0"/>
              <a:t> of water to clear the </a:t>
            </a:r>
            <a:r>
              <a:rPr lang="en-US" sz="3200" dirty="0" err="1" smtClean="0"/>
              <a:t>oropharynx</a:t>
            </a:r>
            <a:r>
              <a:rPr lang="en-US" sz="3200" dirty="0" smtClean="0"/>
              <a:t> and esophagus. </a:t>
            </a:r>
            <a:endParaRPr lang="sr-Latn-RS" sz="3200" dirty="0" smtClean="0"/>
          </a:p>
          <a:p>
            <a:pPr>
              <a:lnSpc>
                <a:spcPct val="80000"/>
              </a:lnSpc>
            </a:pPr>
            <a:r>
              <a:rPr lang="en-US" sz="3200" dirty="0" smtClean="0"/>
              <a:t>Dynamic images acquired upright for 2 minutes</a:t>
            </a:r>
            <a:endParaRPr lang="sr-Latn-RS" sz="3200" dirty="0" smtClean="0"/>
          </a:p>
          <a:p>
            <a:pPr>
              <a:lnSpc>
                <a:spcPct val="80000"/>
              </a:lnSpc>
            </a:pPr>
            <a:endParaRPr lang="sr-Latn-RS" sz="2800" dirty="0" smtClean="0"/>
          </a:p>
          <a:p>
            <a:pPr>
              <a:buNone/>
            </a:pPr>
            <a:r>
              <a:rPr lang="sr-Latn-RS" sz="2800" dirty="0" smtClean="0">
                <a:latin typeface="Calibri" panose="020F0502020204030204" pitchFamily="34" charset="0"/>
                <a:cs typeface="Calibri" panose="020F0502020204030204" pitchFamily="34" charset="0"/>
              </a:rPr>
              <a:t>“Milk scan”</a:t>
            </a:r>
          </a:p>
          <a:p>
            <a:r>
              <a:rPr lang="en-US" sz="2800" dirty="0" smtClean="0">
                <a:latin typeface="Calibri" panose="020F0502020204030204" pitchFamily="34" charset="0"/>
                <a:cs typeface="Calibri" panose="020F0502020204030204" pitchFamily="34" charset="0"/>
              </a:rPr>
              <a:t>100 ml </a:t>
            </a:r>
            <a:r>
              <a:rPr lang="sr-Latn-RS" sz="2800" dirty="0" smtClean="0">
                <a:latin typeface="Calibri" panose="020F0502020204030204" pitchFamily="34" charset="0"/>
                <a:cs typeface="Calibri" panose="020F0502020204030204" pitchFamily="34" charset="0"/>
              </a:rPr>
              <a:t>milk</a:t>
            </a:r>
            <a:r>
              <a:rPr lang="en-US" sz="2800" dirty="0" smtClean="0">
                <a:latin typeface="Calibri" panose="020F0502020204030204" pitchFamily="34" charset="0"/>
                <a:cs typeface="Calibri" panose="020F0502020204030204" pitchFamily="34" charset="0"/>
              </a:rPr>
              <a:t>/</a:t>
            </a:r>
            <a:r>
              <a:rPr lang="en-US" sz="2800" baseline="30000" dirty="0" smtClean="0">
                <a:latin typeface="Calibri" panose="020F0502020204030204" pitchFamily="34" charset="0"/>
                <a:cs typeface="Calibri" panose="020F0502020204030204" pitchFamily="34" charset="0"/>
              </a:rPr>
              <a:t>99m</a:t>
            </a:r>
            <a:r>
              <a:rPr lang="en-US" sz="2800" dirty="0" smtClean="0">
                <a:latin typeface="Calibri" panose="020F0502020204030204" pitchFamily="34" charset="0"/>
                <a:cs typeface="Calibri" panose="020F0502020204030204" pitchFamily="34" charset="0"/>
              </a:rPr>
              <a:t>Tc-S-</a:t>
            </a:r>
            <a:r>
              <a:rPr lang="sr-Latn-RS" sz="2800" dirty="0" smtClean="0">
                <a:latin typeface="Calibri" panose="020F0502020204030204" pitchFamily="34" charset="0"/>
                <a:cs typeface="Calibri" panose="020F0502020204030204" pitchFamily="34" charset="0"/>
              </a:rPr>
              <a:t>c</a:t>
            </a:r>
            <a:r>
              <a:rPr lang="en-US" sz="2800" dirty="0" err="1" smtClean="0">
                <a:latin typeface="Calibri" panose="020F0502020204030204" pitchFamily="34" charset="0"/>
                <a:cs typeface="Calibri" panose="020F0502020204030204" pitchFamily="34" charset="0"/>
              </a:rPr>
              <a:t>oloid</a:t>
            </a:r>
            <a:endParaRPr lang="en-US" sz="2800" dirty="0" smtClean="0">
              <a:latin typeface="Calibri" panose="020F0502020204030204" pitchFamily="34" charset="0"/>
              <a:cs typeface="Calibri" panose="020F0502020204030204" pitchFamily="34" charset="0"/>
            </a:endParaRPr>
          </a:p>
          <a:p>
            <a:r>
              <a:rPr lang="en-US" sz="2800" dirty="0" smtClean="0">
                <a:latin typeface="Calibri" panose="020F0502020204030204" pitchFamily="34" charset="0"/>
                <a:cs typeface="Calibri" panose="020F0502020204030204" pitchFamily="34" charset="0"/>
              </a:rPr>
              <a:t>1s/frame </a:t>
            </a:r>
            <a:r>
              <a:rPr lang="sr-Latn-RS" sz="2800" dirty="0" smtClean="0">
                <a:latin typeface="Calibri" panose="020F0502020204030204" pitchFamily="34" charset="0"/>
                <a:cs typeface="Calibri" panose="020F0502020204030204" pitchFamily="34" charset="0"/>
              </a:rPr>
              <a:t>for 4min</a:t>
            </a:r>
            <a:endParaRPr lang="en-US" sz="2800" dirty="0" smtClean="0">
              <a:latin typeface="Calibri" panose="020F0502020204030204" pitchFamily="34" charset="0"/>
              <a:cs typeface="Calibri" panose="020F0502020204030204" pitchFamily="34" charset="0"/>
            </a:endParaRPr>
          </a:p>
          <a:p>
            <a:pPr>
              <a:lnSpc>
                <a:spcPct val="80000"/>
              </a:lnSpc>
              <a:buNone/>
            </a:pPr>
            <a:endParaRPr lang="sr-Latn-CS" sz="3200" dirty="0"/>
          </a:p>
        </p:txBody>
      </p:sp>
      <p:sp>
        <p:nvSpPr>
          <p:cNvPr id="5" name="Rectangle 2"/>
          <p:cNvSpPr txBox="1">
            <a:spLocks noChangeArrowheads="1"/>
          </p:cNvSpPr>
          <p:nvPr/>
        </p:nvSpPr>
        <p:spPr bwMode="auto">
          <a:xfrm>
            <a:off x="2362200" y="304800"/>
            <a:ext cx="7848600" cy="685800"/>
          </a:xfrm>
          <a:prstGeom prst="rect">
            <a:avLst/>
          </a:prstGeom>
          <a:solidFill>
            <a:srgbClr val="FFFFFF"/>
          </a:solidFill>
          <a:ln w="9525">
            <a:noFill/>
            <a:miter lim="800000"/>
            <a:headEnd/>
            <a:tailEnd/>
          </a:ln>
          <a:effectLst/>
        </p:spPr>
        <p:txBody>
          <a:bodyPr vert="horz" wrap="square" lIns="91440" tIns="45720" rIns="91440" bIns="45720" numCol="1" anchor="b" anchorCtr="0" compatLnSpc="1">
            <a:prstTxWarp prst="textNoShape">
              <a:avLst/>
            </a:prstTxWarp>
          </a:bodyPr>
          <a:lstStyle/>
          <a:p>
            <a:pPr algn="ctr">
              <a:buClr>
                <a:schemeClr val="tx1"/>
              </a:buClr>
              <a:defRPr/>
            </a:pPr>
            <a:r>
              <a:rPr lang="sr-Latn-RS" sz="3600" kern="0" dirty="0" smtClean="0">
                <a:latin typeface="+mj-lt"/>
                <a:ea typeface="+mj-ea"/>
                <a:cs typeface="+mj-cs"/>
              </a:rPr>
              <a:t>GERD scan</a:t>
            </a:r>
            <a:endParaRPr lang="en-US" sz="3600" kern="0" dirty="0">
              <a:latin typeface="+mj-lt"/>
              <a:ea typeface="+mj-ea"/>
              <a:cs typeface="+mj-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p:txBody>
          <a:bodyPr/>
          <a:lstStyle/>
          <a:p>
            <a:r>
              <a:rPr lang="sr-Latn-CS" dirty="0" smtClean="0"/>
              <a:t>Normal scan</a:t>
            </a:r>
            <a:endParaRPr lang="sr-Latn-CS" dirty="0"/>
          </a:p>
        </p:txBody>
      </p:sp>
      <p:pic>
        <p:nvPicPr>
          <p:cNvPr id="8" name="Picture 2"/>
          <p:cNvPicPr>
            <a:picLocks noChangeAspect="1" noChangeArrowheads="1"/>
          </p:cNvPicPr>
          <p:nvPr/>
        </p:nvPicPr>
        <p:blipFill>
          <a:blip r:embed="rId3" cstate="print"/>
          <a:srcRect l="3566" t="36307" r="3354" b="1970"/>
          <a:stretch>
            <a:fillRect/>
          </a:stretch>
        </p:blipFill>
        <p:spPr bwMode="auto">
          <a:xfrm>
            <a:off x="152400" y="2780191"/>
            <a:ext cx="6267970" cy="3087209"/>
          </a:xfrm>
          <a:prstGeom prst="rect">
            <a:avLst/>
          </a:prstGeom>
          <a:noFill/>
          <a:ln w="9525">
            <a:noFill/>
            <a:miter lim="800000"/>
            <a:headEnd/>
            <a:tailEnd/>
          </a:ln>
          <a:effectLst/>
        </p:spPr>
      </p:pic>
      <p:pic>
        <p:nvPicPr>
          <p:cNvPr id="11" name="Picture 2" descr="http://www.ijnm.in/articles/2013/28/2/images/IndianJNuclMed_2013_28_2_79_118240_u10.jpg"/>
          <p:cNvPicPr>
            <a:picLocks noChangeAspect="1" noChangeArrowheads="1"/>
          </p:cNvPicPr>
          <p:nvPr/>
        </p:nvPicPr>
        <p:blipFill>
          <a:blip r:embed="rId4" cstate="print"/>
          <a:srcRect r="30159"/>
          <a:stretch>
            <a:fillRect/>
          </a:stretch>
        </p:blipFill>
        <p:spPr bwMode="auto">
          <a:xfrm>
            <a:off x="6705600" y="2895600"/>
            <a:ext cx="4397336" cy="2971800"/>
          </a:xfrm>
          <a:prstGeom prst="rect">
            <a:avLst/>
          </a:prstGeom>
          <a:noFill/>
        </p:spPr>
      </p:pic>
      <p:sp>
        <p:nvSpPr>
          <p:cNvPr id="7" name="Rectangle 2"/>
          <p:cNvSpPr txBox="1">
            <a:spLocks noChangeArrowheads="1"/>
          </p:cNvSpPr>
          <p:nvPr/>
        </p:nvSpPr>
        <p:spPr bwMode="auto">
          <a:xfrm>
            <a:off x="2362200" y="304800"/>
            <a:ext cx="7848600" cy="685800"/>
          </a:xfrm>
          <a:prstGeom prst="rect">
            <a:avLst/>
          </a:prstGeom>
          <a:solidFill>
            <a:srgbClr val="FFFFFF"/>
          </a:solidFill>
          <a:ln w="9525">
            <a:noFill/>
            <a:miter lim="800000"/>
            <a:headEnd/>
            <a:tailEnd/>
          </a:ln>
          <a:effectLst/>
        </p:spPr>
        <p:txBody>
          <a:bodyPr vert="horz" wrap="square" lIns="91440" tIns="45720" rIns="91440" bIns="45720" numCol="1" anchor="b" anchorCtr="0" compatLnSpc="1">
            <a:prstTxWarp prst="textNoShape">
              <a:avLst/>
            </a:prstTxWarp>
          </a:bodyPr>
          <a:lstStyle/>
          <a:p>
            <a:pPr algn="ctr">
              <a:buClr>
                <a:schemeClr val="tx1"/>
              </a:buClr>
              <a:defRPr/>
            </a:pPr>
            <a:r>
              <a:rPr lang="sr-Latn-RS" sz="3600" kern="0" dirty="0" smtClean="0">
                <a:latin typeface="+mj-lt"/>
                <a:ea typeface="+mj-ea"/>
                <a:cs typeface="+mj-cs"/>
              </a:rPr>
              <a:t>GERD scan</a:t>
            </a:r>
            <a:endParaRPr lang="en-US" sz="3600" kern="0" dirty="0">
              <a:latin typeface="+mj-lt"/>
              <a:ea typeface="+mj-ea"/>
              <a:cs typeface="+mj-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t="9656" r="76762" b="37482"/>
          <a:stretch>
            <a:fillRect/>
          </a:stretch>
        </p:blipFill>
        <p:spPr bwMode="auto">
          <a:xfrm>
            <a:off x="7924800" y="1828800"/>
            <a:ext cx="2057400" cy="2633471"/>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914400" y="1556265"/>
            <a:ext cx="6066170" cy="4638327"/>
          </a:xfrm>
          <a:prstGeom prst="rect">
            <a:avLst/>
          </a:prstGeom>
          <a:noFill/>
          <a:ln w="9525">
            <a:noFill/>
            <a:miter lim="800000"/>
            <a:headEnd/>
            <a:tailEnd/>
          </a:ln>
          <a:effectLst/>
        </p:spPr>
      </p:pic>
      <p:sp>
        <p:nvSpPr>
          <p:cNvPr id="6" name="TextBox 5"/>
          <p:cNvSpPr txBox="1"/>
          <p:nvPr/>
        </p:nvSpPr>
        <p:spPr>
          <a:xfrm>
            <a:off x="8419719" y="1371600"/>
            <a:ext cx="1305165" cy="369332"/>
          </a:xfrm>
          <a:prstGeom prst="rect">
            <a:avLst/>
          </a:prstGeom>
          <a:noFill/>
        </p:spPr>
        <p:txBody>
          <a:bodyPr wrap="none" rtlCol="0">
            <a:spAutoFit/>
          </a:bodyPr>
          <a:lstStyle/>
          <a:p>
            <a:r>
              <a:rPr lang="sr-Latn-RS" dirty="0" smtClean="0"/>
              <a:t>“milk scan”</a:t>
            </a:r>
            <a:endParaRPr lang="sr-Latn-CS" dirty="0"/>
          </a:p>
        </p:txBody>
      </p:sp>
      <p:pic>
        <p:nvPicPr>
          <p:cNvPr id="6146" name="Picture 2"/>
          <p:cNvPicPr>
            <a:picLocks noChangeAspect="1" noChangeArrowheads="1"/>
          </p:cNvPicPr>
          <p:nvPr/>
        </p:nvPicPr>
        <p:blipFill>
          <a:blip r:embed="rId4" cstate="print"/>
          <a:srcRect/>
          <a:stretch>
            <a:fillRect/>
          </a:stretch>
        </p:blipFill>
        <p:spPr bwMode="auto">
          <a:xfrm>
            <a:off x="7543800" y="1295399"/>
            <a:ext cx="3810000" cy="5179219"/>
          </a:xfrm>
          <a:prstGeom prst="rect">
            <a:avLst/>
          </a:prstGeom>
          <a:noFill/>
          <a:ln w="9525">
            <a:noFill/>
            <a:miter lim="800000"/>
            <a:headEnd/>
            <a:tailEnd/>
          </a:ln>
        </p:spPr>
      </p:pic>
      <p:sp>
        <p:nvSpPr>
          <p:cNvPr id="7" name="Rectangle 2"/>
          <p:cNvSpPr txBox="1">
            <a:spLocks noChangeArrowheads="1"/>
          </p:cNvSpPr>
          <p:nvPr/>
        </p:nvSpPr>
        <p:spPr bwMode="auto">
          <a:xfrm>
            <a:off x="2362200" y="304800"/>
            <a:ext cx="7848600" cy="685800"/>
          </a:xfrm>
          <a:prstGeom prst="rect">
            <a:avLst/>
          </a:prstGeom>
          <a:solidFill>
            <a:srgbClr val="FFFFFF"/>
          </a:solidFill>
          <a:ln w="9525">
            <a:noFill/>
            <a:miter lim="800000"/>
            <a:headEnd/>
            <a:tailEnd/>
          </a:ln>
          <a:effectLst/>
        </p:spPr>
        <p:txBody>
          <a:bodyPr vert="horz" wrap="square" lIns="91440" tIns="45720" rIns="91440" bIns="45720" numCol="1" anchor="b" anchorCtr="0" compatLnSpc="1">
            <a:prstTxWarp prst="textNoShape">
              <a:avLst/>
            </a:prstTxWarp>
          </a:bodyPr>
          <a:lstStyle/>
          <a:p>
            <a:pPr algn="ctr">
              <a:buClr>
                <a:schemeClr val="tx1"/>
              </a:buClr>
              <a:defRPr/>
            </a:pPr>
            <a:r>
              <a:rPr lang="sr-Latn-RS" sz="3600" kern="0" dirty="0" smtClean="0">
                <a:latin typeface="+mj-lt"/>
                <a:ea typeface="+mj-ea"/>
                <a:cs typeface="+mj-cs"/>
              </a:rPr>
              <a:t>GERD scan</a:t>
            </a:r>
            <a:endParaRPr lang="en-US" sz="3600" kern="0" dirty="0">
              <a:latin typeface="+mj-lt"/>
              <a:ea typeface="+mj-ea"/>
              <a:cs typeface="+mj-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p:txBody>
          <a:bodyPr>
            <a:normAutofit/>
          </a:bodyPr>
          <a:lstStyle/>
          <a:p>
            <a:pPr>
              <a:buNone/>
            </a:pPr>
            <a:r>
              <a:rPr lang="sr-Latn-RS" dirty="0" smtClean="0"/>
              <a:t>Quantitative analisis</a:t>
            </a:r>
          </a:p>
          <a:p>
            <a:pPr>
              <a:lnSpc>
                <a:spcPct val="80000"/>
              </a:lnSpc>
            </a:pPr>
            <a:r>
              <a:rPr lang="sr-Latn-CS" dirty="0" smtClean="0"/>
              <a:t>R=E-E</a:t>
            </a:r>
            <a:r>
              <a:rPr lang="sr-Latn-CS" baseline="-25000" dirty="0" smtClean="0"/>
              <a:t>bg</a:t>
            </a:r>
            <a:r>
              <a:rPr lang="sr-Latn-CS" dirty="0" smtClean="0"/>
              <a:t>/G</a:t>
            </a:r>
            <a:r>
              <a:rPr lang="sr-Latn-CS" baseline="-25000" dirty="0" smtClean="0"/>
              <a:t>0</a:t>
            </a:r>
            <a:r>
              <a:rPr lang="sr-Latn-CS" dirty="0" smtClean="0"/>
              <a:t>x100 </a:t>
            </a:r>
          </a:p>
          <a:p>
            <a:pPr>
              <a:lnSpc>
                <a:spcPct val="80000"/>
              </a:lnSpc>
              <a:buNone/>
            </a:pPr>
            <a:r>
              <a:rPr lang="sr-Latn-RS" dirty="0" smtClean="0"/>
              <a:t>Normal </a:t>
            </a:r>
            <a:r>
              <a:rPr lang="ru-RU" dirty="0" smtClean="0"/>
              <a:t>– </a:t>
            </a:r>
            <a:r>
              <a:rPr lang="sr-Latn-RS" dirty="0" smtClean="0"/>
              <a:t>up to </a:t>
            </a:r>
            <a:r>
              <a:rPr lang="ru-RU" dirty="0" smtClean="0"/>
              <a:t> </a:t>
            </a:r>
            <a:r>
              <a:rPr lang="ru-RU" dirty="0"/>
              <a:t>3%</a:t>
            </a:r>
          </a:p>
          <a:p>
            <a:pPr>
              <a:lnSpc>
                <a:spcPct val="80000"/>
              </a:lnSpc>
              <a:buNone/>
            </a:pPr>
            <a:r>
              <a:rPr lang="sr-Latn-RS" dirty="0" smtClean="0"/>
              <a:t>Border line </a:t>
            </a:r>
            <a:r>
              <a:rPr lang="ru-RU" dirty="0" smtClean="0"/>
              <a:t>– </a:t>
            </a:r>
            <a:r>
              <a:rPr lang="ru-RU" dirty="0"/>
              <a:t>3-4%</a:t>
            </a:r>
          </a:p>
          <a:p>
            <a:pPr>
              <a:lnSpc>
                <a:spcPct val="80000"/>
              </a:lnSpc>
              <a:buNone/>
            </a:pPr>
            <a:r>
              <a:rPr lang="sr-Latn-RS" dirty="0" smtClean="0"/>
              <a:t>Pathological </a:t>
            </a:r>
            <a:r>
              <a:rPr lang="ru-RU" dirty="0" smtClean="0"/>
              <a:t>≥ </a:t>
            </a:r>
            <a:r>
              <a:rPr lang="ru-RU" dirty="0"/>
              <a:t>4</a:t>
            </a:r>
            <a:r>
              <a:rPr lang="ru-RU" dirty="0" smtClean="0"/>
              <a:t>%</a:t>
            </a:r>
            <a:r>
              <a:rPr lang="ru-RU" dirty="0"/>
              <a:t>
</a:t>
            </a:r>
            <a:endParaRPr lang="sr-Latn-CS" dirty="0"/>
          </a:p>
        </p:txBody>
      </p:sp>
      <p:pic>
        <p:nvPicPr>
          <p:cNvPr id="166914" name="Picture 2" descr="Figure 2: (a) Region of interest drawn over the entire esophageal region in all frames of dynamic study as shown, (b) time activity curve generated for these region of interests showing spikes of activity indicating reflux, which is used to calculate the number of episodes of reflux"/>
          <p:cNvPicPr>
            <a:picLocks noChangeAspect="1" noChangeArrowheads="1"/>
          </p:cNvPicPr>
          <p:nvPr/>
        </p:nvPicPr>
        <p:blipFill>
          <a:blip r:embed="rId2" cstate="print"/>
          <a:srcRect/>
          <a:stretch>
            <a:fillRect/>
          </a:stretch>
        </p:blipFill>
        <p:spPr bwMode="auto">
          <a:xfrm>
            <a:off x="3047999" y="3276600"/>
            <a:ext cx="9043965" cy="3336148"/>
          </a:xfrm>
          <a:prstGeom prst="rect">
            <a:avLst/>
          </a:prstGeom>
          <a:noFill/>
        </p:spPr>
      </p:pic>
      <p:sp>
        <p:nvSpPr>
          <p:cNvPr id="5" name="Rectangle 2"/>
          <p:cNvSpPr txBox="1">
            <a:spLocks noChangeArrowheads="1"/>
          </p:cNvSpPr>
          <p:nvPr/>
        </p:nvSpPr>
        <p:spPr bwMode="auto">
          <a:xfrm>
            <a:off x="2362200" y="304800"/>
            <a:ext cx="7848600" cy="685800"/>
          </a:xfrm>
          <a:prstGeom prst="rect">
            <a:avLst/>
          </a:prstGeom>
          <a:solidFill>
            <a:srgbClr val="FFFFFF"/>
          </a:solidFill>
          <a:ln w="9525">
            <a:noFill/>
            <a:miter lim="800000"/>
            <a:headEnd/>
            <a:tailEnd/>
          </a:ln>
          <a:effectLst/>
        </p:spPr>
        <p:txBody>
          <a:bodyPr vert="horz" wrap="square" lIns="91440" tIns="45720" rIns="91440" bIns="45720" numCol="1" anchor="b" anchorCtr="0" compatLnSpc="1">
            <a:prstTxWarp prst="textNoShape">
              <a:avLst/>
            </a:prstTxWarp>
          </a:bodyPr>
          <a:lstStyle/>
          <a:p>
            <a:pPr algn="ctr">
              <a:buClr>
                <a:schemeClr val="tx1"/>
              </a:buClr>
              <a:defRPr/>
            </a:pPr>
            <a:r>
              <a:rPr lang="sr-Latn-RS" sz="3600" kern="0" dirty="0" smtClean="0">
                <a:latin typeface="+mj-lt"/>
                <a:ea typeface="+mj-ea"/>
                <a:cs typeface="+mj-cs"/>
              </a:rPr>
              <a:t>GERD scan</a:t>
            </a:r>
            <a:endParaRPr lang="en-US" sz="3600" kern="0" dirty="0">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981200" y="228600"/>
            <a:ext cx="8229600" cy="762000"/>
          </a:xfrm>
        </p:spPr>
        <p:txBody>
          <a:bodyPr/>
          <a:lstStyle/>
          <a:p>
            <a:pPr algn="ctr"/>
            <a:r>
              <a:rPr lang="en-US" altLang="zh-TW" b="1" dirty="0" smtClean="0">
                <a:solidFill>
                  <a:schemeClr val="tx1"/>
                </a:solidFill>
              </a:rPr>
              <a:t>Salivary gland</a:t>
            </a:r>
            <a:r>
              <a:rPr lang="sr-Latn-RS" altLang="zh-TW" b="1" dirty="0" smtClean="0">
                <a:solidFill>
                  <a:schemeClr val="tx1"/>
                </a:solidFill>
              </a:rPr>
              <a:t>s</a:t>
            </a:r>
            <a:endParaRPr lang="en-US" b="1" dirty="0">
              <a:solidFill>
                <a:schemeClr val="tx1"/>
              </a:solidFill>
            </a:endParaRPr>
          </a:p>
        </p:txBody>
      </p:sp>
      <p:sp>
        <p:nvSpPr>
          <p:cNvPr id="56323" name="Rectangle 3"/>
          <p:cNvSpPr>
            <a:spLocks noGrp="1" noChangeArrowheads="1"/>
          </p:cNvSpPr>
          <p:nvPr>
            <p:ph sz="quarter" idx="1"/>
          </p:nvPr>
        </p:nvSpPr>
        <p:spPr>
          <a:xfrm>
            <a:off x="533400" y="1219200"/>
            <a:ext cx="10820400" cy="5410200"/>
          </a:xfrm>
        </p:spPr>
        <p:txBody>
          <a:bodyPr>
            <a:normAutofit/>
          </a:bodyPr>
          <a:lstStyle/>
          <a:p>
            <a:pPr>
              <a:buSzPct val="100000"/>
            </a:pPr>
            <a:r>
              <a:rPr lang="sr-Latn-RS" sz="2800" dirty="0" smtClean="0"/>
              <a:t>3 </a:t>
            </a:r>
            <a:r>
              <a:rPr lang="en-US" sz="2800" dirty="0" smtClean="0"/>
              <a:t>type of cells from which they are consist of: serous, mucous and mixed.</a:t>
            </a:r>
            <a:endParaRPr lang="sr-Latn-RS" sz="2800" dirty="0" smtClean="0"/>
          </a:p>
          <a:p>
            <a:pPr>
              <a:buSzPct val="100000"/>
            </a:pPr>
            <a:r>
              <a:rPr lang="en-US" sz="2800" dirty="0" smtClean="0"/>
              <a:t>Small salivary glands (700-1000) are located in the </a:t>
            </a:r>
            <a:r>
              <a:rPr lang="en-US" sz="2800" dirty="0" err="1" smtClean="0"/>
              <a:t>submucosal</a:t>
            </a:r>
            <a:r>
              <a:rPr lang="en-US" sz="2800" dirty="0" smtClean="0"/>
              <a:t> layer of the walls of the oral cavity and pharynx. </a:t>
            </a:r>
            <a:endParaRPr lang="sr-Latn-RS" sz="2800" dirty="0" smtClean="0"/>
          </a:p>
          <a:p>
            <a:pPr>
              <a:buSzPct val="100000"/>
            </a:pPr>
            <a:r>
              <a:rPr lang="en-US" sz="2800" dirty="0" smtClean="0"/>
              <a:t>Major salivary glands (three paired glands) ear or parotid gland (gl. </a:t>
            </a:r>
            <a:r>
              <a:rPr lang="en-US" sz="2800" dirty="0" err="1" smtClean="0"/>
              <a:t>parotis</a:t>
            </a:r>
            <a:r>
              <a:rPr lang="en-US" sz="2800" dirty="0" smtClean="0"/>
              <a:t>) 33-85 mm </a:t>
            </a:r>
            <a:r>
              <a:rPr lang="en-US" sz="2800" dirty="0" err="1" smtClean="0"/>
              <a:t>submandibular</a:t>
            </a:r>
            <a:r>
              <a:rPr lang="en-US" sz="2800" dirty="0" smtClean="0"/>
              <a:t> (</a:t>
            </a:r>
            <a:r>
              <a:rPr lang="sr-Latn-RS" sz="2800" dirty="0" smtClean="0"/>
              <a:t>gl.</a:t>
            </a:r>
            <a:r>
              <a:rPr lang="en-US" sz="2800" dirty="0" smtClean="0"/>
              <a:t> </a:t>
            </a:r>
            <a:r>
              <a:rPr lang="en-US" sz="2800" dirty="0" err="1" smtClean="0"/>
              <a:t>submandibularis</a:t>
            </a:r>
            <a:r>
              <a:rPr lang="en-US" sz="2800" dirty="0" smtClean="0"/>
              <a:t>) sublingual (gl. </a:t>
            </a:r>
            <a:r>
              <a:rPr lang="en-US" sz="2800" dirty="0" err="1" smtClean="0"/>
              <a:t>sublingualis</a:t>
            </a:r>
            <a:r>
              <a:rPr lang="en-US" sz="2800" dirty="0" smtClean="0"/>
              <a:t>) </a:t>
            </a:r>
            <a:endParaRPr lang="sr-Latn-RS" sz="2800" dirty="0" smtClean="0"/>
          </a:p>
          <a:p>
            <a:pPr>
              <a:buSzPct val="100000"/>
            </a:pPr>
            <a:r>
              <a:rPr lang="en-US" sz="2800" dirty="0" smtClean="0"/>
              <a:t>Production and excretion of saliva via</a:t>
            </a:r>
            <a:endParaRPr lang="sr-Latn-RS" sz="2800" dirty="0" smtClean="0"/>
          </a:p>
          <a:p>
            <a:pPr>
              <a:buSzPct val="100000"/>
              <a:buNone/>
            </a:pPr>
            <a:r>
              <a:rPr lang="en-US" sz="2800" dirty="0" smtClean="0"/>
              <a:t> </a:t>
            </a:r>
            <a:r>
              <a:rPr lang="en-US" sz="2800" dirty="0" err="1" smtClean="0"/>
              <a:t>intralobar</a:t>
            </a:r>
            <a:r>
              <a:rPr lang="en-US" sz="2800" dirty="0" smtClean="0"/>
              <a:t> ducts (epithelial cells)</a:t>
            </a:r>
            <a:endParaRPr lang="sr-Latn-CS" sz="2800" dirty="0" smtClean="0">
              <a:latin typeface="Calibri" pitchFamily="34" charset="0"/>
            </a:endParaRPr>
          </a:p>
          <a:p>
            <a:endParaRPr lang="sr-Latn-CS" sz="2800" dirty="0" smtClean="0">
              <a:latin typeface="Calibri" pitchFamily="34" charset="0"/>
            </a:endParaRPr>
          </a:p>
        </p:txBody>
      </p:sp>
      <p:pic>
        <p:nvPicPr>
          <p:cNvPr id="5" name="Picture 4" descr="Salivary glands"/>
          <p:cNvPicPr>
            <a:picLocks noChangeAspect="1" noChangeArrowheads="1"/>
          </p:cNvPicPr>
          <p:nvPr/>
        </p:nvPicPr>
        <p:blipFill>
          <a:blip r:embed="rId3" cstate="print"/>
          <a:srcRect l="3792" t="2556" b="6778"/>
          <a:stretch>
            <a:fillRect/>
          </a:stretch>
        </p:blipFill>
        <p:spPr bwMode="auto">
          <a:xfrm>
            <a:off x="8373892" y="4114800"/>
            <a:ext cx="3546640" cy="2507202"/>
          </a:xfrm>
          <a:prstGeom prst="rect">
            <a:avLst/>
          </a:prstGeom>
          <a:noFill/>
          <a:ln w="76200">
            <a:solidFill>
              <a:srgbClr val="000000"/>
            </a:solid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a:buNone/>
            </a:pPr>
            <a:r>
              <a:rPr lang="sr-Latn-RS" dirty="0" smtClean="0"/>
              <a:t>Oesophageal cancer</a:t>
            </a:r>
            <a:endParaRPr lang="en-US" dirty="0"/>
          </a:p>
        </p:txBody>
      </p:sp>
      <p:pic>
        <p:nvPicPr>
          <p:cNvPr id="134146" name="Picture 2" descr="https://www.med-ed.virginia.edu/courses/rad/PETCT/Esophageal_files/image003.jpg"/>
          <p:cNvPicPr>
            <a:picLocks noChangeAspect="1" noChangeArrowheads="1"/>
          </p:cNvPicPr>
          <p:nvPr/>
        </p:nvPicPr>
        <p:blipFill>
          <a:blip r:embed="rId3" cstate="print"/>
          <a:srcRect/>
          <a:stretch>
            <a:fillRect/>
          </a:stretch>
        </p:blipFill>
        <p:spPr bwMode="auto">
          <a:xfrm>
            <a:off x="2971800" y="1828800"/>
            <a:ext cx="6080912" cy="5042517"/>
          </a:xfrm>
          <a:prstGeom prst="rect">
            <a:avLst/>
          </a:prstGeom>
          <a:noFill/>
        </p:spPr>
      </p:pic>
      <p:sp>
        <p:nvSpPr>
          <p:cNvPr id="8" name="Title 7"/>
          <p:cNvSpPr>
            <a:spLocks noGrp="1"/>
          </p:cNvSpPr>
          <p:nvPr>
            <p:ph type="title"/>
          </p:nvPr>
        </p:nvSpPr>
        <p:spPr>
          <a:xfrm>
            <a:off x="1981200" y="152400"/>
            <a:ext cx="8229600" cy="838200"/>
          </a:xfrm>
        </p:spPr>
        <p:txBody>
          <a:bodyPr>
            <a:normAutofit/>
          </a:bodyPr>
          <a:lstStyle/>
          <a:p>
            <a:pPr algn="ctr"/>
            <a:r>
              <a:rPr lang="sr-Latn-CS" baseline="30000" dirty="0" smtClean="0"/>
              <a:t>18</a:t>
            </a:r>
            <a:r>
              <a:rPr lang="sr-Latn-CS" dirty="0" smtClean="0"/>
              <a:t>F-FDG</a:t>
            </a:r>
            <a:r>
              <a:rPr lang="sr-Cyrl-RS" dirty="0" smtClean="0"/>
              <a:t> </a:t>
            </a:r>
            <a:r>
              <a:rPr lang="en-US" dirty="0" smtClean="0"/>
              <a:t>PET</a:t>
            </a:r>
            <a:r>
              <a:rPr lang="sr-Cyrl-RS" dirty="0" smtClean="0"/>
              <a:t>/</a:t>
            </a:r>
            <a:r>
              <a:rPr lang="en-US" dirty="0" smtClean="0"/>
              <a:t>CT</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p:txBody>
          <a:bodyPr/>
          <a:lstStyle/>
          <a:p>
            <a:pPr>
              <a:buNone/>
            </a:pPr>
            <a:r>
              <a:rPr lang="sr-Latn-RS" dirty="0" smtClean="0"/>
              <a:t>Oesophageal cancer</a:t>
            </a:r>
            <a:endParaRPr lang="en-US" dirty="0"/>
          </a:p>
        </p:txBody>
      </p:sp>
      <p:pic>
        <p:nvPicPr>
          <p:cNvPr id="36869" name="Picture 5"/>
          <p:cNvPicPr>
            <a:picLocks noChangeAspect="1" noChangeArrowheads="1"/>
          </p:cNvPicPr>
          <p:nvPr/>
        </p:nvPicPr>
        <p:blipFill>
          <a:blip r:embed="rId2" cstate="print"/>
          <a:srcRect/>
          <a:stretch>
            <a:fillRect/>
          </a:stretch>
        </p:blipFill>
        <p:spPr bwMode="auto">
          <a:xfrm>
            <a:off x="2819400" y="1704976"/>
            <a:ext cx="6553200" cy="5000625"/>
          </a:xfrm>
          <a:prstGeom prst="rect">
            <a:avLst/>
          </a:prstGeom>
          <a:noFill/>
          <a:ln w="9525">
            <a:noFill/>
            <a:miter lim="800000"/>
            <a:headEnd/>
            <a:tailEnd/>
          </a:ln>
          <a:effectLst/>
        </p:spPr>
      </p:pic>
      <p:sp>
        <p:nvSpPr>
          <p:cNvPr id="6" name="Title 7"/>
          <p:cNvSpPr>
            <a:spLocks noGrp="1"/>
          </p:cNvSpPr>
          <p:nvPr>
            <p:ph type="title"/>
          </p:nvPr>
        </p:nvSpPr>
        <p:spPr>
          <a:xfrm>
            <a:off x="1981200" y="152400"/>
            <a:ext cx="8229600" cy="838200"/>
          </a:xfrm>
        </p:spPr>
        <p:txBody>
          <a:bodyPr>
            <a:normAutofit/>
          </a:bodyPr>
          <a:lstStyle/>
          <a:p>
            <a:pPr algn="ctr"/>
            <a:r>
              <a:rPr lang="sr-Latn-CS" baseline="30000" dirty="0" smtClean="0"/>
              <a:t>18</a:t>
            </a:r>
            <a:r>
              <a:rPr lang="sr-Latn-CS" dirty="0" smtClean="0"/>
              <a:t>F-FDG</a:t>
            </a:r>
            <a:r>
              <a:rPr lang="sr-Cyrl-RS" dirty="0" smtClean="0"/>
              <a:t> </a:t>
            </a:r>
            <a:r>
              <a:rPr lang="en-US" dirty="0" smtClean="0"/>
              <a:t>PET</a:t>
            </a:r>
            <a:r>
              <a:rPr lang="sr-Cyrl-RS" dirty="0" smtClean="0"/>
              <a:t>/</a:t>
            </a:r>
            <a:r>
              <a:rPr lang="en-US" dirty="0" smtClean="0"/>
              <a:t>CT</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06400" y="228600"/>
            <a:ext cx="12293600" cy="762000"/>
          </a:xfrm>
        </p:spPr>
        <p:txBody>
          <a:bodyPr>
            <a:normAutofit/>
          </a:bodyPr>
          <a:lstStyle/>
          <a:p>
            <a:pPr algn="ctr" eaLnBrk="1" hangingPunct="1">
              <a:defRPr/>
            </a:pPr>
            <a:r>
              <a:rPr lang="en-US" dirty="0" smtClean="0"/>
              <a:t>Gastric Emptying </a:t>
            </a:r>
            <a:r>
              <a:rPr lang="sr-Latn-RS" dirty="0" smtClean="0"/>
              <a:t>Scan</a:t>
            </a:r>
            <a:endParaRPr lang="en-US" dirty="0" smtClean="0"/>
          </a:p>
        </p:txBody>
      </p:sp>
      <p:sp>
        <p:nvSpPr>
          <p:cNvPr id="15363" name="Rectangle 3"/>
          <p:cNvSpPr>
            <a:spLocks noGrp="1" noChangeArrowheads="1"/>
          </p:cNvSpPr>
          <p:nvPr>
            <p:ph type="body" idx="1"/>
          </p:nvPr>
        </p:nvSpPr>
        <p:spPr>
          <a:xfrm>
            <a:off x="609600" y="1524000"/>
            <a:ext cx="10972800" cy="5105400"/>
          </a:xfrm>
        </p:spPr>
        <p:txBody>
          <a:bodyPr>
            <a:normAutofit/>
          </a:bodyPr>
          <a:lstStyle/>
          <a:p>
            <a:pPr eaLnBrk="1" hangingPunct="1">
              <a:defRPr/>
            </a:pPr>
            <a:r>
              <a:rPr lang="en-US" sz="2800" dirty="0" smtClean="0"/>
              <a:t>Solid: </a:t>
            </a:r>
            <a:r>
              <a:rPr lang="en-US" sz="2800" baseline="30000" dirty="0" smtClean="0"/>
              <a:t>99m</a:t>
            </a:r>
            <a:r>
              <a:rPr lang="en-US" sz="2800" dirty="0" smtClean="0"/>
              <a:t>Tc Sulfur Colloid or 99m Albumin Colloid</a:t>
            </a:r>
          </a:p>
          <a:p>
            <a:pPr eaLnBrk="1" hangingPunct="1">
              <a:defRPr/>
            </a:pPr>
            <a:r>
              <a:rPr lang="en-US" sz="2800" dirty="0" smtClean="0"/>
              <a:t>Liquid: </a:t>
            </a:r>
            <a:r>
              <a:rPr lang="en-US" sz="2800" baseline="30000" dirty="0" smtClean="0"/>
              <a:t>99m</a:t>
            </a:r>
            <a:r>
              <a:rPr lang="en-US" sz="2800" dirty="0" smtClean="0"/>
              <a:t>Tc-DTPA</a:t>
            </a:r>
          </a:p>
          <a:p>
            <a:pPr eaLnBrk="1" hangingPunct="1">
              <a:defRPr/>
            </a:pPr>
            <a:r>
              <a:rPr lang="en-US" sz="2800" dirty="0" smtClean="0"/>
              <a:t>Radiotracers are mixed with solid food and liquid; administered orally</a:t>
            </a:r>
          </a:p>
          <a:p>
            <a:pPr eaLnBrk="1" hangingPunct="1">
              <a:defRPr/>
            </a:pPr>
            <a:r>
              <a:rPr lang="en-US" sz="2800" dirty="0" smtClean="0"/>
              <a:t>The Radiotracers are moved along with food through GI tract; the radiotracers attached allows for images to be taken while food being processed</a:t>
            </a:r>
          </a:p>
        </p:txBody>
      </p:sp>
      <p:pic>
        <p:nvPicPr>
          <p:cNvPr id="6" name="Picture 3"/>
          <p:cNvPicPr>
            <a:picLocks noChangeAspect="1" noChangeArrowheads="1"/>
          </p:cNvPicPr>
          <p:nvPr/>
        </p:nvPicPr>
        <p:blipFill>
          <a:blip r:embed="rId2" cstate="print"/>
          <a:srcRect/>
          <a:stretch>
            <a:fillRect/>
          </a:stretch>
        </p:blipFill>
        <p:spPr bwMode="auto">
          <a:xfrm>
            <a:off x="4038600" y="5029200"/>
            <a:ext cx="1771650" cy="1174750"/>
          </a:xfrm>
          <a:prstGeom prst="rect">
            <a:avLst/>
          </a:prstGeom>
          <a:noFill/>
          <a:ln w="9525">
            <a:noFill/>
            <a:miter lim="800000"/>
            <a:headEnd/>
            <a:tailEnd/>
          </a:ln>
        </p:spPr>
      </p:pic>
      <p:pic>
        <p:nvPicPr>
          <p:cNvPr id="7" name="Picture 4"/>
          <p:cNvPicPr>
            <a:picLocks noChangeAspect="1" noChangeArrowheads="1"/>
          </p:cNvPicPr>
          <p:nvPr/>
        </p:nvPicPr>
        <p:blipFill>
          <a:blip r:embed="rId3" cstate="print"/>
          <a:srcRect/>
          <a:stretch>
            <a:fillRect/>
          </a:stretch>
        </p:blipFill>
        <p:spPr bwMode="auto">
          <a:xfrm>
            <a:off x="1981200" y="4953000"/>
            <a:ext cx="1543050" cy="1150938"/>
          </a:xfrm>
          <a:prstGeom prst="rect">
            <a:avLst/>
          </a:prstGeom>
          <a:noFill/>
          <a:ln w="9525">
            <a:noFill/>
            <a:miter lim="800000"/>
            <a:headEnd/>
            <a:tailEnd/>
          </a:ln>
        </p:spPr>
      </p:pic>
      <p:pic>
        <p:nvPicPr>
          <p:cNvPr id="8" name="Picture 9"/>
          <p:cNvPicPr>
            <a:picLocks noChangeAspect="1" noChangeArrowheads="1"/>
          </p:cNvPicPr>
          <p:nvPr/>
        </p:nvPicPr>
        <p:blipFill>
          <a:blip r:embed="rId4" cstate="print"/>
          <a:srcRect l="20000" r="25000"/>
          <a:stretch>
            <a:fillRect/>
          </a:stretch>
        </p:blipFill>
        <p:spPr bwMode="auto">
          <a:xfrm>
            <a:off x="533400" y="4648200"/>
            <a:ext cx="1117600" cy="1524000"/>
          </a:xfrm>
          <a:prstGeom prst="rect">
            <a:avLst/>
          </a:prstGeom>
          <a:noFill/>
          <a:ln w="9525">
            <a:noFill/>
            <a:miter lim="800000"/>
            <a:headEnd/>
            <a:tailEnd/>
          </a:ln>
        </p:spPr>
      </p:pic>
      <p:pic>
        <p:nvPicPr>
          <p:cNvPr id="9" name="Picture 7"/>
          <p:cNvPicPr>
            <a:picLocks noChangeAspect="1" noChangeArrowheads="1"/>
          </p:cNvPicPr>
          <p:nvPr/>
        </p:nvPicPr>
        <p:blipFill>
          <a:blip r:embed="rId5" cstate="print"/>
          <a:srcRect l="24742" t="15443" r="17526" b="7336"/>
          <a:stretch>
            <a:fillRect/>
          </a:stretch>
        </p:blipFill>
        <p:spPr bwMode="auto">
          <a:xfrm>
            <a:off x="10287000" y="4419600"/>
            <a:ext cx="1066800" cy="1905000"/>
          </a:xfrm>
          <a:prstGeom prst="rect">
            <a:avLst/>
          </a:prstGeom>
          <a:noFill/>
          <a:ln w="9525">
            <a:noFill/>
            <a:miter lim="800000"/>
            <a:headEnd/>
            <a:tailEnd/>
          </a:ln>
        </p:spPr>
      </p:pic>
      <p:pic>
        <p:nvPicPr>
          <p:cNvPr id="10" name="Picture 8"/>
          <p:cNvPicPr>
            <a:picLocks noChangeAspect="1" noChangeArrowheads="1"/>
          </p:cNvPicPr>
          <p:nvPr/>
        </p:nvPicPr>
        <p:blipFill>
          <a:blip r:embed="rId6" cstate="print"/>
          <a:srcRect l="7333" t="7333" r="7333" b="10889"/>
          <a:stretch>
            <a:fillRect/>
          </a:stretch>
        </p:blipFill>
        <p:spPr bwMode="auto">
          <a:xfrm>
            <a:off x="7772400" y="4572000"/>
            <a:ext cx="1828800" cy="17526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US" smtClean="0"/>
              <a:t>Imaging Protocols</a:t>
            </a:r>
          </a:p>
        </p:txBody>
      </p:sp>
      <p:sp>
        <p:nvSpPr>
          <p:cNvPr id="16387" name="Rectangle 3"/>
          <p:cNvSpPr>
            <a:spLocks noGrp="1" noChangeArrowheads="1"/>
          </p:cNvSpPr>
          <p:nvPr>
            <p:ph type="body" idx="1"/>
          </p:nvPr>
        </p:nvSpPr>
        <p:spPr>
          <a:xfrm>
            <a:off x="533400" y="1524000"/>
            <a:ext cx="10972800" cy="4937760"/>
          </a:xfrm>
        </p:spPr>
        <p:txBody>
          <a:bodyPr>
            <a:normAutofit/>
          </a:bodyPr>
          <a:lstStyle/>
          <a:p>
            <a:pPr>
              <a:defRPr/>
            </a:pPr>
            <a:r>
              <a:rPr lang="en-US" sz="2800" baseline="30000" dirty="0" smtClean="0"/>
              <a:t>99m</a:t>
            </a:r>
            <a:r>
              <a:rPr lang="en-US" sz="2800" dirty="0" smtClean="0"/>
              <a:t>Tc Sulfur Colloid </a:t>
            </a:r>
            <a:endParaRPr lang="sr-Latn-RS" sz="2800" dirty="0" smtClean="0"/>
          </a:p>
          <a:p>
            <a:pPr>
              <a:defRPr/>
            </a:pPr>
            <a:r>
              <a:rPr lang="en-US" sz="2800" dirty="0" smtClean="0"/>
              <a:t>Supine position with stomach in FOV</a:t>
            </a:r>
          </a:p>
          <a:p>
            <a:pPr eaLnBrk="1" hangingPunct="1">
              <a:defRPr/>
            </a:pPr>
            <a:r>
              <a:rPr lang="en-US" sz="2800" dirty="0" smtClean="0"/>
              <a:t>Images are acquired immediately</a:t>
            </a:r>
          </a:p>
          <a:p>
            <a:pPr eaLnBrk="1" hangingPunct="1">
              <a:defRPr/>
            </a:pPr>
            <a:r>
              <a:rPr lang="en-US" sz="2800" dirty="0" smtClean="0"/>
              <a:t>Dynamic images at 30-60 sec/frame for at least 90 min</a:t>
            </a:r>
          </a:p>
          <a:p>
            <a:pPr eaLnBrk="1" hangingPunct="1">
              <a:defRPr/>
            </a:pPr>
            <a:r>
              <a:rPr lang="en-US" sz="2800" dirty="0" smtClean="0"/>
              <a:t>Static images can be acquired at 15 min intervals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print"/>
          <a:srcRect/>
          <a:stretch>
            <a:fillRect/>
          </a:stretch>
        </p:blipFill>
        <p:spPr>
          <a:xfrm>
            <a:off x="2667000" y="1146176"/>
            <a:ext cx="6629400" cy="5182878"/>
          </a:xfrm>
          <a:prstGeom prst="rect">
            <a:avLst/>
          </a:prstGeom>
          <a:noFill/>
        </p:spPr>
      </p:pic>
      <p:sp>
        <p:nvSpPr>
          <p:cNvPr id="5" name="Rectangle 2"/>
          <p:cNvSpPr>
            <a:spLocks noGrp="1" noChangeArrowheads="1"/>
          </p:cNvSpPr>
          <p:nvPr>
            <p:ph type="title"/>
          </p:nvPr>
        </p:nvSpPr>
        <p:spPr>
          <a:xfrm>
            <a:off x="-406400" y="228600"/>
            <a:ext cx="12293600" cy="762000"/>
          </a:xfrm>
        </p:spPr>
        <p:txBody>
          <a:bodyPr>
            <a:normAutofit/>
          </a:bodyPr>
          <a:lstStyle/>
          <a:p>
            <a:pPr algn="ctr" eaLnBrk="1" hangingPunct="1">
              <a:defRPr/>
            </a:pPr>
            <a:r>
              <a:rPr lang="en-US" dirty="0" smtClean="0"/>
              <a:t>Gastric Emptying </a:t>
            </a:r>
            <a:r>
              <a:rPr lang="sr-Latn-RS" dirty="0" smtClean="0"/>
              <a:t>Scan</a:t>
            </a:r>
            <a:endParaRPr lang="en-US"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Grp="1" noChangeAspect="1" noChangeArrowheads="1"/>
          </p:cNvPicPr>
          <p:nvPr>
            <p:ph sz="quarter" idx="1"/>
          </p:nvPr>
        </p:nvPicPr>
        <p:blipFill>
          <a:blip r:embed="rId3" cstate="print"/>
          <a:srcRect r="35459"/>
          <a:stretch>
            <a:fillRect/>
          </a:stretch>
        </p:blipFill>
        <p:spPr>
          <a:xfrm>
            <a:off x="1447800" y="1219200"/>
            <a:ext cx="8382000" cy="5480538"/>
          </a:xfrm>
          <a:noFill/>
          <a:ln>
            <a:solidFill>
              <a:schemeClr val="tx1"/>
            </a:solidFill>
          </a:ln>
        </p:spPr>
      </p:pic>
      <p:sp>
        <p:nvSpPr>
          <p:cNvPr id="6" name="Rectangle 2"/>
          <p:cNvSpPr txBox="1">
            <a:spLocks noChangeArrowheads="1"/>
          </p:cNvSpPr>
          <p:nvPr/>
        </p:nvSpPr>
        <p:spPr>
          <a:xfrm>
            <a:off x="-406400" y="228600"/>
            <a:ext cx="12293600" cy="762000"/>
          </a:xfrm>
          <a:prstGeom prst="rect">
            <a:avLst/>
          </a:prstGeom>
        </p:spPr>
        <p:txBody>
          <a:bodyPr vert="horz" anchor="b"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smtClean="0">
                <a:ln>
                  <a:noFill/>
                </a:ln>
                <a:solidFill>
                  <a:schemeClr val="tx2"/>
                </a:solidFill>
                <a:effectLst/>
                <a:uLnTx/>
                <a:uFillTx/>
                <a:latin typeface="+mj-lt"/>
                <a:ea typeface="+mj-ea"/>
                <a:cs typeface="+mj-cs"/>
              </a:rPr>
              <a:t>Gastric Emptying </a:t>
            </a:r>
            <a:r>
              <a:rPr kumimoji="0" lang="sr-Latn-RS" sz="3200" b="0" i="0" u="none" strike="noStrike" kern="1200" cap="none" spc="0" normalizeH="0" baseline="0" noProof="0" smtClean="0">
                <a:ln>
                  <a:noFill/>
                </a:ln>
                <a:solidFill>
                  <a:schemeClr val="tx2"/>
                </a:solidFill>
                <a:effectLst/>
                <a:uLnTx/>
                <a:uFillTx/>
                <a:latin typeface="+mj-lt"/>
                <a:ea typeface="+mj-ea"/>
                <a:cs typeface="+mj-cs"/>
              </a:rPr>
              <a:t>Scan</a:t>
            </a:r>
            <a:endParaRPr kumimoji="0" lang="en-US" sz="32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28600" y="1219200"/>
            <a:ext cx="8229600" cy="609600"/>
          </a:xfrm>
        </p:spPr>
        <p:txBody>
          <a:bodyPr>
            <a:normAutofit/>
          </a:bodyPr>
          <a:lstStyle/>
          <a:p>
            <a:pPr eaLnBrk="1" hangingPunct="1"/>
            <a:r>
              <a:rPr lang="sr-Latn-RS" sz="2400" dirty="0" smtClean="0"/>
              <a:t>Normal findings</a:t>
            </a:r>
            <a:endParaRPr lang="en-US" sz="2400" dirty="0" smtClean="0"/>
          </a:p>
        </p:txBody>
      </p:sp>
      <p:pic>
        <p:nvPicPr>
          <p:cNvPr id="20483" name="Picture 2"/>
          <p:cNvPicPr>
            <a:picLocks noGrp="1" noChangeAspect="1" noChangeArrowheads="1"/>
          </p:cNvPicPr>
          <p:nvPr>
            <p:ph sz="quarter" idx="1"/>
          </p:nvPr>
        </p:nvPicPr>
        <p:blipFill>
          <a:blip r:embed="rId3" cstate="print"/>
          <a:srcRect/>
          <a:stretch>
            <a:fillRect/>
          </a:stretch>
        </p:blipFill>
        <p:spPr>
          <a:xfrm>
            <a:off x="2971800" y="1295400"/>
            <a:ext cx="7135867" cy="5181600"/>
          </a:xfrm>
          <a:noFill/>
        </p:spPr>
      </p:pic>
      <p:sp>
        <p:nvSpPr>
          <p:cNvPr id="7" name="Rectangle 2"/>
          <p:cNvSpPr txBox="1">
            <a:spLocks noChangeArrowheads="1"/>
          </p:cNvSpPr>
          <p:nvPr/>
        </p:nvSpPr>
        <p:spPr>
          <a:xfrm>
            <a:off x="-406400" y="228600"/>
            <a:ext cx="12293600" cy="762000"/>
          </a:xfrm>
          <a:prstGeom prst="rect">
            <a:avLst/>
          </a:prstGeom>
        </p:spPr>
        <p:txBody>
          <a:bodyPr vert="horz" anchor="b"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2"/>
                </a:solidFill>
                <a:effectLst/>
                <a:uLnTx/>
                <a:uFillTx/>
                <a:latin typeface="+mj-lt"/>
                <a:ea typeface="+mj-ea"/>
                <a:cs typeface="+mj-cs"/>
              </a:rPr>
              <a:t>Gastric Emptying </a:t>
            </a:r>
            <a:r>
              <a:rPr kumimoji="0" lang="sr-Latn-RS" sz="3200" b="0" i="0" u="none" strike="noStrike" kern="1200" cap="none" spc="0" normalizeH="0" baseline="0" noProof="0" dirty="0" smtClean="0">
                <a:ln>
                  <a:noFill/>
                </a:ln>
                <a:solidFill>
                  <a:schemeClr val="tx2"/>
                </a:solidFill>
                <a:effectLst/>
                <a:uLnTx/>
                <a:uFillTx/>
                <a:latin typeface="+mj-lt"/>
                <a:ea typeface="+mj-ea"/>
                <a:cs typeface="+mj-cs"/>
              </a:rPr>
              <a:t>Scan</a:t>
            </a:r>
            <a:endParaRPr kumimoji="0" lang="en-US" sz="32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sz="quarter" idx="1"/>
          </p:nvPr>
        </p:nvSpPr>
        <p:spPr>
          <a:xfrm>
            <a:off x="609600" y="1219200"/>
            <a:ext cx="10972800" cy="5181600"/>
          </a:xfrm>
        </p:spPr>
        <p:txBody>
          <a:bodyPr/>
          <a:lstStyle/>
          <a:p>
            <a:r>
              <a:rPr lang="sr-Latn-RS" dirty="0" smtClean="0"/>
              <a:t>Pathological findings</a:t>
            </a:r>
            <a:endParaRPr lang="en-US" dirty="0" smtClean="0"/>
          </a:p>
          <a:p>
            <a:pPr eaLnBrk="1" hangingPunct="1"/>
            <a:endParaRPr lang="en-US" dirty="0" smtClean="0"/>
          </a:p>
        </p:txBody>
      </p:sp>
      <p:pic>
        <p:nvPicPr>
          <p:cNvPr id="23556" name="Picture 2"/>
          <p:cNvPicPr>
            <a:picLocks noChangeAspect="1" noChangeArrowheads="1"/>
          </p:cNvPicPr>
          <p:nvPr/>
        </p:nvPicPr>
        <p:blipFill>
          <a:blip r:embed="rId3" cstate="print"/>
          <a:srcRect/>
          <a:stretch>
            <a:fillRect/>
          </a:stretch>
        </p:blipFill>
        <p:spPr bwMode="auto">
          <a:xfrm>
            <a:off x="2514600" y="1742118"/>
            <a:ext cx="6743700" cy="3210882"/>
          </a:xfrm>
          <a:prstGeom prst="rect">
            <a:avLst/>
          </a:prstGeom>
          <a:noFill/>
          <a:ln w="9525">
            <a:noFill/>
            <a:miter lim="800000"/>
            <a:headEnd/>
            <a:tailEnd/>
          </a:ln>
        </p:spPr>
      </p:pic>
      <p:sp>
        <p:nvSpPr>
          <p:cNvPr id="6" name="Content Placeholder 2"/>
          <p:cNvSpPr txBox="1">
            <a:spLocks/>
          </p:cNvSpPr>
          <p:nvPr/>
        </p:nvSpPr>
        <p:spPr>
          <a:xfrm>
            <a:off x="2133600" y="5029200"/>
            <a:ext cx="8229600" cy="1524000"/>
          </a:xfrm>
          <a:prstGeom prst="rect">
            <a:avLst/>
          </a:prstGeom>
        </p:spPr>
        <p:txBody>
          <a:bodyPr vert="horz">
            <a:normAutofit lnSpcReduction="10000"/>
          </a:bodyPr>
          <a:lstStyle/>
          <a:p>
            <a:pPr marL="274320" indent="-274320" fontAlgn="auto">
              <a:spcBef>
                <a:spcPts val="600"/>
              </a:spcBef>
              <a:spcAft>
                <a:spcPts val="0"/>
              </a:spcAft>
              <a:buClr>
                <a:schemeClr val="accent1"/>
              </a:buClr>
              <a:buSzPct val="76000"/>
              <a:buFont typeface="Wingdings 3"/>
              <a:buChar char=""/>
              <a:defRPr/>
            </a:pPr>
            <a:r>
              <a:rPr lang="en-US" sz="2000" b="1" dirty="0">
                <a:latin typeface="+mn-lt"/>
              </a:rPr>
              <a:t>Grade </a:t>
            </a:r>
            <a:r>
              <a:rPr lang="en-US" sz="2000" b="1" dirty="0" smtClean="0">
                <a:latin typeface="+mn-lt"/>
              </a:rPr>
              <a:t>1</a:t>
            </a:r>
            <a:r>
              <a:rPr lang="sr-Latn-RS" sz="2000" b="1" dirty="0" smtClean="0">
                <a:latin typeface="+mn-lt"/>
              </a:rPr>
              <a:t>:</a:t>
            </a:r>
            <a:r>
              <a:rPr lang="en-US" sz="2000" b="1" dirty="0" smtClean="0">
                <a:latin typeface="+mn-lt"/>
              </a:rPr>
              <a:t> </a:t>
            </a:r>
            <a:r>
              <a:rPr lang="ru-RU" sz="2000" b="1" dirty="0" smtClean="0">
                <a:latin typeface="+mn-lt"/>
              </a:rPr>
              <a:t>11-20</a:t>
            </a:r>
            <a:r>
              <a:rPr lang="ru-RU" sz="2000" b="1" dirty="0">
                <a:latin typeface="+mn-lt"/>
              </a:rPr>
              <a:t>% </a:t>
            </a:r>
            <a:r>
              <a:rPr lang="sr-Latn-RS" sz="2000" b="1" dirty="0" smtClean="0">
                <a:latin typeface="+mn-lt"/>
              </a:rPr>
              <a:t>retention  up to </a:t>
            </a:r>
            <a:r>
              <a:rPr lang="ru-RU" sz="2000" b="1" dirty="0" smtClean="0">
                <a:latin typeface="+mn-lt"/>
              </a:rPr>
              <a:t>4</a:t>
            </a:r>
            <a:r>
              <a:rPr lang="sr-Latn-RS" sz="2000" b="1" dirty="0">
                <a:latin typeface="+mn-lt"/>
              </a:rPr>
              <a:t>h</a:t>
            </a:r>
            <a:r>
              <a:rPr lang="ru-RU" sz="2000" b="1" dirty="0">
                <a:latin typeface="+mn-lt"/>
              </a:rPr>
              <a:t>
</a:t>
            </a:r>
            <a:r>
              <a:rPr lang="en-US" sz="2000" b="1" dirty="0">
                <a:latin typeface="+mn-lt"/>
              </a:rPr>
              <a:t>Grade </a:t>
            </a:r>
            <a:r>
              <a:rPr lang="en-US" sz="2000" b="1" dirty="0" smtClean="0">
                <a:latin typeface="+mn-lt"/>
              </a:rPr>
              <a:t>2</a:t>
            </a:r>
            <a:r>
              <a:rPr lang="ru-RU" sz="2000" b="1" dirty="0" smtClean="0">
                <a:latin typeface="+mn-lt"/>
              </a:rPr>
              <a:t>: </a:t>
            </a:r>
            <a:r>
              <a:rPr lang="ru-RU" sz="2000" b="1" dirty="0">
                <a:latin typeface="+mn-lt"/>
              </a:rPr>
              <a:t>21-35% </a:t>
            </a:r>
            <a:r>
              <a:rPr lang="sr-Latn-RS" sz="2000" b="1" dirty="0" smtClean="0"/>
              <a:t>retention  up to </a:t>
            </a:r>
            <a:r>
              <a:rPr lang="ru-RU" sz="2000" b="1" dirty="0" smtClean="0"/>
              <a:t>4</a:t>
            </a:r>
            <a:r>
              <a:rPr lang="sr-Latn-RS" sz="2000" b="1" dirty="0" smtClean="0"/>
              <a:t>h</a:t>
            </a:r>
            <a:endParaRPr lang="en-US" sz="2000" b="1" dirty="0">
              <a:latin typeface="+mn-lt"/>
            </a:endParaRPr>
          </a:p>
          <a:p>
            <a:pPr marL="274320" indent="-274320" fontAlgn="auto">
              <a:spcBef>
                <a:spcPts val="600"/>
              </a:spcBef>
              <a:spcAft>
                <a:spcPts val="0"/>
              </a:spcAft>
              <a:buClr>
                <a:schemeClr val="accent1"/>
              </a:buClr>
              <a:buSzPct val="76000"/>
              <a:buFont typeface="Wingdings 3"/>
              <a:buChar char=""/>
              <a:defRPr/>
            </a:pPr>
            <a:r>
              <a:rPr lang="en-US" sz="2000" b="1" dirty="0">
                <a:latin typeface="+mn-lt"/>
              </a:rPr>
              <a:t>Grade </a:t>
            </a:r>
            <a:r>
              <a:rPr lang="en-US" sz="2000" b="1" dirty="0" smtClean="0">
                <a:latin typeface="+mn-lt"/>
              </a:rPr>
              <a:t>3</a:t>
            </a:r>
            <a:r>
              <a:rPr lang="ru-RU" sz="2000" b="1" dirty="0" smtClean="0">
                <a:latin typeface="+mn-lt"/>
              </a:rPr>
              <a:t>: </a:t>
            </a:r>
            <a:r>
              <a:rPr lang="ru-RU" sz="2000" b="1" dirty="0">
                <a:latin typeface="+mn-lt"/>
              </a:rPr>
              <a:t>36-50% </a:t>
            </a:r>
            <a:r>
              <a:rPr lang="sr-Latn-RS" sz="2000" b="1" dirty="0" smtClean="0"/>
              <a:t>retention  up to </a:t>
            </a:r>
            <a:r>
              <a:rPr lang="ru-RU" sz="2000" b="1" dirty="0" smtClean="0"/>
              <a:t>4</a:t>
            </a:r>
            <a:r>
              <a:rPr lang="sr-Latn-RS" sz="2000" b="1" dirty="0" smtClean="0"/>
              <a:t>h</a:t>
            </a:r>
            <a:endParaRPr lang="en-US" sz="2000" b="1" dirty="0">
              <a:latin typeface="+mn-lt"/>
            </a:endParaRPr>
          </a:p>
          <a:p>
            <a:pPr marL="274320" indent="-274320" fontAlgn="auto">
              <a:spcBef>
                <a:spcPts val="600"/>
              </a:spcBef>
              <a:spcAft>
                <a:spcPts val="0"/>
              </a:spcAft>
              <a:buClr>
                <a:schemeClr val="accent1"/>
              </a:buClr>
              <a:buSzPct val="76000"/>
              <a:buFont typeface="Wingdings 3"/>
              <a:buChar char=""/>
              <a:defRPr/>
            </a:pPr>
            <a:r>
              <a:rPr lang="en-US" sz="2000" b="1" dirty="0">
                <a:latin typeface="+mn-lt"/>
              </a:rPr>
              <a:t>Grade </a:t>
            </a:r>
            <a:r>
              <a:rPr lang="en-US" sz="2000" b="1" dirty="0" smtClean="0">
                <a:latin typeface="+mn-lt"/>
              </a:rPr>
              <a:t>4</a:t>
            </a:r>
            <a:r>
              <a:rPr lang="ru-RU" sz="2000" b="1" dirty="0" smtClean="0">
                <a:latin typeface="+mn-lt"/>
              </a:rPr>
              <a:t>: </a:t>
            </a:r>
            <a:r>
              <a:rPr lang="ru-RU" sz="2000" b="1" dirty="0">
                <a:latin typeface="+mn-lt"/>
              </a:rPr>
              <a:t>&gt;50% </a:t>
            </a:r>
            <a:r>
              <a:rPr lang="sr-Latn-RS" sz="2000" b="1" dirty="0" smtClean="0"/>
              <a:t>retention  up to </a:t>
            </a:r>
            <a:r>
              <a:rPr lang="ru-RU" sz="2000" b="1" dirty="0" smtClean="0"/>
              <a:t>4</a:t>
            </a:r>
            <a:r>
              <a:rPr lang="sr-Latn-RS" sz="2000" b="1" dirty="0" smtClean="0"/>
              <a:t>h</a:t>
            </a:r>
            <a:endParaRPr lang="en-US" sz="2000" b="1" dirty="0">
              <a:latin typeface="+mn-lt"/>
            </a:endParaRPr>
          </a:p>
        </p:txBody>
      </p:sp>
      <p:sp>
        <p:nvSpPr>
          <p:cNvPr id="7" name="Rectangle 2"/>
          <p:cNvSpPr txBox="1">
            <a:spLocks noChangeArrowheads="1"/>
          </p:cNvSpPr>
          <p:nvPr/>
        </p:nvSpPr>
        <p:spPr>
          <a:xfrm>
            <a:off x="-406400" y="228600"/>
            <a:ext cx="12293600" cy="762000"/>
          </a:xfrm>
          <a:prstGeom prst="rect">
            <a:avLst/>
          </a:prstGeom>
        </p:spPr>
        <p:txBody>
          <a:bodyPr vert="horz" anchor="b"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smtClean="0">
                <a:ln>
                  <a:noFill/>
                </a:ln>
                <a:solidFill>
                  <a:schemeClr val="tx2"/>
                </a:solidFill>
                <a:effectLst/>
                <a:uLnTx/>
                <a:uFillTx/>
                <a:latin typeface="+mj-lt"/>
                <a:ea typeface="+mj-ea"/>
                <a:cs typeface="+mj-cs"/>
              </a:rPr>
              <a:t>Gastric Emptying </a:t>
            </a:r>
            <a:r>
              <a:rPr kumimoji="0" lang="sr-Latn-RS" sz="3200" b="0" i="0" u="none" strike="noStrike" kern="1200" cap="none" spc="0" normalizeH="0" baseline="0" noProof="0" smtClean="0">
                <a:ln>
                  <a:noFill/>
                </a:ln>
                <a:solidFill>
                  <a:schemeClr val="tx2"/>
                </a:solidFill>
                <a:effectLst/>
                <a:uLnTx/>
                <a:uFillTx/>
                <a:latin typeface="+mj-lt"/>
                <a:ea typeface="+mj-ea"/>
                <a:cs typeface="+mj-cs"/>
              </a:rPr>
              <a:t>Scan</a:t>
            </a:r>
            <a:endParaRPr kumimoji="0" lang="en-US" sz="32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676400" y="304800"/>
            <a:ext cx="8763000" cy="609600"/>
          </a:xfrm>
        </p:spPr>
        <p:txBody>
          <a:bodyPr>
            <a:noAutofit/>
          </a:bodyPr>
          <a:lstStyle/>
          <a:p>
            <a:pPr algn="ctr"/>
            <a:r>
              <a:rPr lang="en-US" dirty="0" smtClean="0"/>
              <a:t/>
            </a:r>
            <a:br>
              <a:rPr lang="en-US" dirty="0" smtClean="0"/>
            </a:br>
            <a:r>
              <a:rPr lang="en-US" dirty="0" err="1" smtClean="0"/>
              <a:t>Meckel's</a:t>
            </a:r>
            <a:r>
              <a:rPr lang="en-US" dirty="0" smtClean="0"/>
              <a:t> </a:t>
            </a:r>
            <a:r>
              <a:rPr lang="en-US" dirty="0" err="1" smtClean="0"/>
              <a:t>Diverticulum</a:t>
            </a:r>
            <a:endParaRPr lang="en-US" dirty="0" smtClean="0"/>
          </a:p>
        </p:txBody>
      </p:sp>
      <p:pic>
        <p:nvPicPr>
          <p:cNvPr id="31747" name="Picture 2"/>
          <p:cNvPicPr>
            <a:picLocks noGrp="1" noChangeAspect="1" noChangeArrowheads="1"/>
          </p:cNvPicPr>
          <p:nvPr>
            <p:ph sz="quarter" idx="1"/>
          </p:nvPr>
        </p:nvPicPr>
        <p:blipFill>
          <a:blip r:embed="rId3" cstate="print"/>
          <a:srcRect/>
          <a:stretch>
            <a:fillRect/>
          </a:stretch>
        </p:blipFill>
        <p:spPr>
          <a:xfrm>
            <a:off x="7315200" y="4343400"/>
            <a:ext cx="3302000" cy="2600325"/>
          </a:xfrm>
          <a:noFill/>
        </p:spPr>
      </p:pic>
      <p:sp>
        <p:nvSpPr>
          <p:cNvPr id="31748" name="Content Placeholder 9"/>
          <p:cNvSpPr>
            <a:spLocks noGrp="1"/>
          </p:cNvSpPr>
          <p:nvPr>
            <p:ph sz="quarter" idx="2"/>
          </p:nvPr>
        </p:nvSpPr>
        <p:spPr>
          <a:xfrm>
            <a:off x="457200" y="1143000"/>
            <a:ext cx="11353800" cy="5257800"/>
          </a:xfrm>
        </p:spPr>
        <p:txBody>
          <a:bodyPr>
            <a:noAutofit/>
          </a:bodyPr>
          <a:lstStyle/>
          <a:p>
            <a:r>
              <a:rPr lang="en-US" sz="2400" dirty="0" err="1" smtClean="0"/>
              <a:t>Meckel's</a:t>
            </a:r>
            <a:r>
              <a:rPr lang="en-US" sz="2400" dirty="0" smtClean="0"/>
              <a:t> </a:t>
            </a:r>
            <a:r>
              <a:rPr lang="en-US" sz="2400" dirty="0" err="1" smtClean="0"/>
              <a:t>diverticulum</a:t>
            </a:r>
            <a:r>
              <a:rPr lang="en-US" sz="2400" dirty="0" smtClean="0"/>
              <a:t> is an </a:t>
            </a:r>
            <a:r>
              <a:rPr lang="en-US" sz="2400" dirty="0" err="1" smtClean="0"/>
              <a:t>outpouching</a:t>
            </a:r>
            <a:r>
              <a:rPr lang="en-US" sz="2400" dirty="0" smtClean="0"/>
              <a:t> or bulge in the lower part of the small intestine.</a:t>
            </a:r>
            <a:r>
              <a:rPr lang="sr-Latn-RS" sz="2400" dirty="0" smtClean="0"/>
              <a:t> It </a:t>
            </a:r>
            <a:r>
              <a:rPr lang="en-US" sz="2400" dirty="0" smtClean="0"/>
              <a:t>is the most common congenital defect of the gastrointestinal tract. It occurs in about 2% to 3% of the general population.</a:t>
            </a:r>
            <a:endParaRPr lang="sr-Latn-RS" sz="2400" dirty="0" smtClean="0"/>
          </a:p>
          <a:p>
            <a:r>
              <a:rPr lang="en-US" sz="2400" dirty="0" err="1" smtClean="0"/>
              <a:t>Meckel's</a:t>
            </a:r>
            <a:r>
              <a:rPr lang="en-US" sz="2400" dirty="0" smtClean="0"/>
              <a:t> </a:t>
            </a:r>
            <a:r>
              <a:rPr lang="en-US" sz="2400" dirty="0" err="1" smtClean="0"/>
              <a:t>diverticulum</a:t>
            </a:r>
            <a:r>
              <a:rPr lang="en-US" sz="2400" dirty="0" smtClean="0"/>
              <a:t> occurs in a fetus early in the pregnancy. Normally, the </a:t>
            </a:r>
            <a:r>
              <a:rPr lang="en-US" sz="2400" dirty="0" err="1" smtClean="0"/>
              <a:t>vitelline</a:t>
            </a:r>
            <a:r>
              <a:rPr lang="en-US" sz="2400" dirty="0" smtClean="0"/>
              <a:t> duct, which connects the growing fetus with the yolk sac, is absorbed into the fetus by the seventh week of the pregnancy. When the </a:t>
            </a:r>
            <a:r>
              <a:rPr lang="en-US" sz="2400" dirty="0" err="1" smtClean="0"/>
              <a:t>vitelline</a:t>
            </a:r>
            <a:r>
              <a:rPr lang="en-US" sz="2400" dirty="0" smtClean="0"/>
              <a:t> duct is not fully absorbed, a </a:t>
            </a:r>
            <a:r>
              <a:rPr lang="en-US" sz="2400" dirty="0" err="1" smtClean="0"/>
              <a:t>Meckel's</a:t>
            </a:r>
            <a:r>
              <a:rPr lang="en-US" sz="2400" dirty="0" smtClean="0"/>
              <a:t> </a:t>
            </a:r>
            <a:r>
              <a:rPr lang="en-US" sz="2400" dirty="0" err="1" smtClean="0"/>
              <a:t>diverticulum</a:t>
            </a:r>
            <a:r>
              <a:rPr lang="en-US" sz="2400" dirty="0" smtClean="0"/>
              <a:t> develops.</a:t>
            </a:r>
          </a:p>
          <a:p>
            <a:r>
              <a:rPr lang="en-US" sz="2400" dirty="0" smtClean="0"/>
              <a:t>A </a:t>
            </a:r>
            <a:r>
              <a:rPr lang="en-US" sz="2400" dirty="0" err="1" smtClean="0"/>
              <a:t>Meckel's</a:t>
            </a:r>
            <a:r>
              <a:rPr lang="en-US" sz="2400" dirty="0" smtClean="0"/>
              <a:t> </a:t>
            </a:r>
            <a:r>
              <a:rPr lang="en-US" sz="2400" dirty="0" err="1" smtClean="0"/>
              <a:t>diverticulum</a:t>
            </a:r>
            <a:r>
              <a:rPr lang="en-US" sz="2400" dirty="0" smtClean="0"/>
              <a:t> may contain cells from both the stomach and pancreas. </a:t>
            </a:r>
            <a:endParaRPr lang="sr-Latn-RS" sz="2400" dirty="0" smtClean="0"/>
          </a:p>
          <a:p>
            <a:r>
              <a:rPr lang="en-US" sz="2400" dirty="0" smtClean="0"/>
              <a:t>Cells from the stomach can secrete acid, </a:t>
            </a:r>
            <a:endParaRPr lang="sr-Latn-RS" sz="2400" dirty="0" smtClean="0"/>
          </a:p>
          <a:p>
            <a:pPr>
              <a:buNone/>
            </a:pPr>
            <a:r>
              <a:rPr lang="en-US" sz="2400" dirty="0" smtClean="0"/>
              <a:t>which can cause ulcers and bleeding.</a:t>
            </a:r>
            <a:endParaRPr lang="sr-Latn-RS" sz="2400" dirty="0" smtClean="0"/>
          </a:p>
          <a:p>
            <a:endParaRPr lang="en-US" sz="2400" dirty="0" smtClean="0"/>
          </a:p>
          <a:p>
            <a:pPr>
              <a:buNone/>
            </a:pPr>
            <a:endParaRPr lang="en-US" sz="2400" dirty="0" smtClean="0"/>
          </a:p>
          <a:p>
            <a:endParaRPr lang="en-US" sz="2400"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9600" y="1443841"/>
            <a:ext cx="10820400" cy="3785652"/>
          </a:xfrm>
          <a:prstGeom prst="rect">
            <a:avLst/>
          </a:prstGeom>
        </p:spPr>
        <p:txBody>
          <a:bodyPr wrap="square">
            <a:spAutoFit/>
          </a:bodyPr>
          <a:lstStyle/>
          <a:p>
            <a:r>
              <a:rPr lang="en-US" sz="2400" dirty="0" err="1" smtClean="0">
                <a:latin typeface="+mn-lt"/>
              </a:rPr>
              <a:t>Meckel’s</a:t>
            </a:r>
            <a:r>
              <a:rPr lang="en-US" sz="2400" dirty="0" smtClean="0">
                <a:latin typeface="+mn-lt"/>
              </a:rPr>
              <a:t> </a:t>
            </a:r>
            <a:r>
              <a:rPr lang="en-US" sz="2400" dirty="0" err="1" smtClean="0">
                <a:latin typeface="+mn-lt"/>
              </a:rPr>
              <a:t>diverticulum</a:t>
            </a:r>
            <a:r>
              <a:rPr lang="en-US" sz="2400" dirty="0" smtClean="0">
                <a:latin typeface="+mn-lt"/>
              </a:rPr>
              <a:t> is described by the “Rule of Twos,” which states:</a:t>
            </a:r>
          </a:p>
          <a:p>
            <a:pPr>
              <a:buFont typeface="Wingdings" pitchFamily="2" charset="2"/>
              <a:buChar char="ü"/>
            </a:pPr>
            <a:r>
              <a:rPr lang="en-US" sz="2400" dirty="0" smtClean="0">
                <a:latin typeface="+mn-lt"/>
              </a:rPr>
              <a:t>It occurs in 2% of the population.</a:t>
            </a:r>
          </a:p>
          <a:p>
            <a:pPr>
              <a:buFont typeface="Wingdings" pitchFamily="2" charset="2"/>
              <a:buChar char="ü"/>
            </a:pPr>
            <a:r>
              <a:rPr lang="en-US" sz="2400" dirty="0" smtClean="0">
                <a:latin typeface="+mn-lt"/>
              </a:rPr>
              <a:t>The symptoms usually appear before the age of two or within the first two decades of life.</a:t>
            </a:r>
          </a:p>
          <a:p>
            <a:pPr>
              <a:buFont typeface="Wingdings" pitchFamily="2" charset="2"/>
              <a:buChar char="ü"/>
            </a:pPr>
            <a:r>
              <a:rPr lang="en-US" sz="2400" dirty="0" smtClean="0">
                <a:latin typeface="+mn-lt"/>
              </a:rPr>
              <a:t>There are two types of ectopic tissue (gastric and pancreatic).</a:t>
            </a:r>
          </a:p>
          <a:p>
            <a:pPr>
              <a:buFont typeface="Wingdings" pitchFamily="2" charset="2"/>
              <a:buChar char="ü"/>
            </a:pPr>
            <a:r>
              <a:rPr lang="en-US" sz="2400" dirty="0" smtClean="0">
                <a:latin typeface="+mn-lt"/>
              </a:rPr>
              <a:t>It is usually located within 2 ft of the small and large intestine junction (</a:t>
            </a:r>
            <a:r>
              <a:rPr lang="en-US" sz="2400" dirty="0" err="1" smtClean="0">
                <a:latin typeface="+mn-lt"/>
              </a:rPr>
              <a:t>ileocecal</a:t>
            </a:r>
            <a:r>
              <a:rPr lang="en-US" sz="2400" dirty="0" smtClean="0">
                <a:latin typeface="+mn-lt"/>
              </a:rPr>
              <a:t> valve).</a:t>
            </a:r>
          </a:p>
          <a:p>
            <a:pPr>
              <a:buFont typeface="Wingdings" pitchFamily="2" charset="2"/>
              <a:buChar char="ü"/>
            </a:pPr>
            <a:r>
              <a:rPr lang="en-US" sz="2400" dirty="0" smtClean="0">
                <a:latin typeface="+mn-lt"/>
              </a:rPr>
              <a:t>It is approximately 2 in (5 cm) long.</a:t>
            </a:r>
          </a:p>
          <a:p>
            <a:pPr>
              <a:buFont typeface="Wingdings" pitchFamily="2" charset="2"/>
              <a:buChar char="ü"/>
            </a:pPr>
            <a:r>
              <a:rPr lang="en-US" sz="2400" dirty="0" smtClean="0">
                <a:latin typeface="+mn-lt"/>
              </a:rPr>
              <a:t>It is two times more likely to be symptomatic in males than females, and</a:t>
            </a:r>
          </a:p>
          <a:p>
            <a:pPr>
              <a:buFont typeface="Wingdings" pitchFamily="2" charset="2"/>
              <a:buChar char="ü"/>
            </a:pPr>
            <a:r>
              <a:rPr lang="en-US" sz="2400" dirty="0" smtClean="0">
                <a:latin typeface="+mn-lt"/>
              </a:rPr>
              <a:t>2% become symptomatic (however, most </a:t>
            </a:r>
            <a:r>
              <a:rPr lang="en-US" sz="2400" dirty="0" err="1" smtClean="0">
                <a:latin typeface="+mn-lt"/>
              </a:rPr>
              <a:t>Meckel’s</a:t>
            </a:r>
            <a:r>
              <a:rPr lang="en-US" sz="2400" dirty="0" smtClean="0">
                <a:latin typeface="+mn-lt"/>
              </a:rPr>
              <a:t> </a:t>
            </a:r>
            <a:r>
              <a:rPr lang="en-US" sz="2400" dirty="0" err="1" smtClean="0">
                <a:latin typeface="+mn-lt"/>
              </a:rPr>
              <a:t>diverticula</a:t>
            </a:r>
            <a:r>
              <a:rPr lang="en-US" sz="2400" dirty="0" smtClean="0">
                <a:latin typeface="+mn-lt"/>
              </a:rPr>
              <a:t> are clinically silent).</a:t>
            </a:r>
            <a:endParaRPr lang="en-US" sz="2400" dirty="0">
              <a:latin typeface="+mn-lt"/>
            </a:endParaRPr>
          </a:p>
        </p:txBody>
      </p:sp>
      <p:sp>
        <p:nvSpPr>
          <p:cNvPr id="7" name="Title 1"/>
          <p:cNvSpPr txBox="1">
            <a:spLocks/>
          </p:cNvSpPr>
          <p:nvPr/>
        </p:nvSpPr>
        <p:spPr>
          <a:xfrm>
            <a:off x="1676400" y="304800"/>
            <a:ext cx="8763000" cy="609600"/>
          </a:xfrm>
          <a:prstGeom prst="rect">
            <a:avLst/>
          </a:prstGeom>
        </p:spPr>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smtClean="0">
                <a:ln>
                  <a:noFill/>
                </a:ln>
                <a:solidFill>
                  <a:schemeClr val="tx2"/>
                </a:solidFill>
                <a:effectLst/>
                <a:uLnTx/>
                <a:uFillTx/>
                <a:latin typeface="+mj-lt"/>
                <a:ea typeface="+mj-ea"/>
                <a:cs typeface="+mj-cs"/>
              </a:rPr>
              <a:t/>
            </a:r>
            <a:br>
              <a:rPr kumimoji="0" lang="en-US" sz="3200" b="0" i="0" u="none" strike="noStrike" kern="1200" cap="none" spc="0" normalizeH="0" baseline="0" noProof="0" smtClean="0">
                <a:ln>
                  <a:noFill/>
                </a:ln>
                <a:solidFill>
                  <a:schemeClr val="tx2"/>
                </a:solidFill>
                <a:effectLst/>
                <a:uLnTx/>
                <a:uFillTx/>
                <a:latin typeface="+mj-lt"/>
                <a:ea typeface="+mj-ea"/>
                <a:cs typeface="+mj-cs"/>
              </a:rPr>
            </a:br>
            <a:r>
              <a:rPr kumimoji="0" lang="en-US" sz="3200" b="0" i="0" u="none" strike="noStrike" kern="1200" cap="none" spc="0" normalizeH="0" baseline="0" noProof="0" smtClean="0">
                <a:ln>
                  <a:noFill/>
                </a:ln>
                <a:solidFill>
                  <a:schemeClr val="tx2"/>
                </a:solidFill>
                <a:effectLst/>
                <a:uLnTx/>
                <a:uFillTx/>
                <a:latin typeface="+mj-lt"/>
                <a:ea typeface="+mj-ea"/>
                <a:cs typeface="+mj-cs"/>
              </a:rPr>
              <a:t>Meckel's Diverticulum</a:t>
            </a:r>
            <a:endParaRPr kumimoji="0" lang="en-US" sz="32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pPr algn="ctr" eaLnBrk="1" hangingPunct="1"/>
            <a:r>
              <a:rPr lang="en-US" altLang="zh-TW" dirty="0" smtClean="0"/>
              <a:t>INTRODUCTION</a:t>
            </a:r>
            <a:br>
              <a:rPr lang="en-US" altLang="zh-TW" dirty="0" smtClean="0"/>
            </a:br>
            <a:endParaRPr lang="en-US" altLang="zh-TW" dirty="0" smtClean="0"/>
          </a:p>
        </p:txBody>
      </p:sp>
      <p:sp>
        <p:nvSpPr>
          <p:cNvPr id="8195" name="Rectangle 3"/>
          <p:cNvSpPr>
            <a:spLocks noGrp="1" noChangeArrowheads="1"/>
          </p:cNvSpPr>
          <p:nvPr>
            <p:ph type="body" idx="1"/>
          </p:nvPr>
        </p:nvSpPr>
        <p:spPr/>
        <p:txBody>
          <a:bodyPr>
            <a:normAutofit/>
          </a:bodyPr>
          <a:lstStyle/>
          <a:p>
            <a:pPr eaLnBrk="1" hangingPunct="1">
              <a:lnSpc>
                <a:spcPct val="90000"/>
              </a:lnSpc>
            </a:pPr>
            <a:r>
              <a:rPr lang="en-US" altLang="zh-TW" sz="3200" dirty="0" err="1" smtClean="0"/>
              <a:t>Scintigraphic</a:t>
            </a:r>
            <a:r>
              <a:rPr lang="en-US" altLang="zh-TW" sz="3200" dirty="0" smtClean="0"/>
              <a:t> methods: diagnosis of space-occupying lesions of salivary glands, and the study  of functional disorders.</a:t>
            </a:r>
          </a:p>
          <a:p>
            <a:pPr eaLnBrk="1" hangingPunct="1">
              <a:lnSpc>
                <a:spcPct val="90000"/>
              </a:lnSpc>
            </a:pPr>
            <a:r>
              <a:rPr lang="en-US" altLang="zh-TW" sz="3200" dirty="0" smtClean="0"/>
              <a:t>A  patient complaining of </a:t>
            </a:r>
            <a:r>
              <a:rPr lang="en-US" altLang="zh-TW" sz="3200" u="sng" dirty="0" smtClean="0"/>
              <a:t>vague symptoms</a:t>
            </a:r>
            <a:r>
              <a:rPr lang="en-US" altLang="zh-TW" sz="3200" dirty="0" smtClean="0"/>
              <a:t> related to the salivary glands but with </a:t>
            </a:r>
            <a:r>
              <a:rPr lang="en-US" altLang="zh-TW" sz="3200" u="sng" dirty="0" smtClean="0"/>
              <a:t>no definite sign of an abnormality</a:t>
            </a:r>
            <a:r>
              <a:rPr lang="en-US" altLang="zh-TW" sz="3200" dirty="0" smtClean="0"/>
              <a:t>. </a:t>
            </a:r>
            <a:endParaRPr lang="en-US" altLang="zh-TW" sz="3200" u="sng" dirty="0" smtClean="0"/>
          </a:p>
          <a:p>
            <a:pPr eaLnBrk="1" hangingPunct="1">
              <a:lnSpc>
                <a:spcPct val="90000"/>
              </a:lnSpc>
            </a:pPr>
            <a:r>
              <a:rPr lang="en-US" altLang="zh-TW" sz="3200" u="sng" dirty="0" smtClean="0"/>
              <a:t>Radiographic exam</a:t>
            </a:r>
            <a:r>
              <a:rPr lang="en-US" altLang="zh-TW" sz="3200" dirty="0" smtClean="0"/>
              <a:t>: discomfort and radiation exposure </a:t>
            </a:r>
          </a:p>
          <a:p>
            <a:pPr eaLnBrk="1" hangingPunct="1">
              <a:lnSpc>
                <a:spcPct val="90000"/>
              </a:lnSpc>
            </a:pPr>
            <a:r>
              <a:rPr lang="en-US" altLang="zh-TW" sz="3200" dirty="0" smtClean="0"/>
              <a:t>In this situation, </a:t>
            </a:r>
            <a:r>
              <a:rPr lang="en-US" altLang="zh-TW" sz="3200" dirty="0" err="1" smtClean="0"/>
              <a:t>scintigraphic</a:t>
            </a:r>
            <a:r>
              <a:rPr lang="en-US" altLang="zh-TW" sz="3200" dirty="0" smtClean="0"/>
              <a:t> studies are a valuable and reliable alternative: </a:t>
            </a:r>
            <a:r>
              <a:rPr lang="en-US" altLang="zh-TW" sz="3200" b="1" dirty="0" smtClean="0"/>
              <a:t>morphology</a:t>
            </a:r>
            <a:r>
              <a:rPr lang="en-US" altLang="zh-TW" sz="3200" dirty="0" smtClean="0"/>
              <a:t> of all major salivary glands and minor impairment of glandular </a:t>
            </a:r>
            <a:r>
              <a:rPr lang="en-US" altLang="zh-TW" sz="3200" b="1" dirty="0" smtClean="0"/>
              <a:t>function.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1257300"/>
            <a:ext cx="8229600" cy="685800"/>
          </a:xfrm>
        </p:spPr>
        <p:txBody>
          <a:bodyPr>
            <a:normAutofit/>
          </a:bodyPr>
          <a:lstStyle/>
          <a:p>
            <a:r>
              <a:rPr lang="sr-Latn-RS" sz="2800" dirty="0" smtClean="0"/>
              <a:t>Before scan</a:t>
            </a:r>
            <a:endParaRPr lang="en-US" sz="2800" dirty="0"/>
          </a:p>
        </p:txBody>
      </p:sp>
      <p:sp>
        <p:nvSpPr>
          <p:cNvPr id="3" name="Content Placeholder 2"/>
          <p:cNvSpPr>
            <a:spLocks noGrp="1"/>
          </p:cNvSpPr>
          <p:nvPr>
            <p:ph sz="quarter" idx="1"/>
          </p:nvPr>
        </p:nvSpPr>
        <p:spPr>
          <a:xfrm>
            <a:off x="304800" y="1981199"/>
            <a:ext cx="11125200" cy="4357957"/>
          </a:xfrm>
        </p:spPr>
        <p:txBody>
          <a:bodyPr>
            <a:normAutofit/>
          </a:bodyPr>
          <a:lstStyle/>
          <a:p>
            <a:pPr>
              <a:defRPr/>
            </a:pPr>
            <a:r>
              <a:rPr lang="en-US" dirty="0" smtClean="0"/>
              <a:t>Do not perform barium tests a few days before the study </a:t>
            </a:r>
            <a:endParaRPr lang="sr-Latn-RS" dirty="0" smtClean="0"/>
          </a:p>
          <a:p>
            <a:pPr>
              <a:defRPr/>
            </a:pPr>
            <a:r>
              <a:rPr lang="en-US" dirty="0" err="1" smtClean="0"/>
              <a:t>Pentagastrin</a:t>
            </a:r>
            <a:r>
              <a:rPr lang="en-US" dirty="0" smtClean="0"/>
              <a:t> 6 mg/kg stimulates the accumulation of </a:t>
            </a:r>
            <a:r>
              <a:rPr lang="en-US" dirty="0" err="1" smtClean="0"/>
              <a:t>pertechnetate</a:t>
            </a:r>
            <a:r>
              <a:rPr lang="en-US" dirty="0" smtClean="0"/>
              <a:t> in the gastric mucosa by 30-60% with a decrease in emptying time into the small intestine and basal activity. It is administered intramuscularly in children, subcutaneously in children. It is given 15 min before the injection of 99mTcO4, </a:t>
            </a:r>
            <a:endParaRPr lang="sr-Latn-RS" dirty="0" smtClean="0"/>
          </a:p>
          <a:p>
            <a:pPr>
              <a:defRPr/>
            </a:pPr>
            <a:r>
              <a:rPr lang="en-US" dirty="0" smtClean="0"/>
              <a:t>Glucagon 50μg reduces peristalsis and increases retention of activity in ectopic mucosa</a:t>
            </a:r>
            <a:endParaRPr lang="sr-Latn-RS" dirty="0" smtClean="0"/>
          </a:p>
          <a:p>
            <a:pPr>
              <a:defRPr/>
            </a:pPr>
            <a:r>
              <a:rPr lang="en-US" dirty="0" err="1" smtClean="0"/>
              <a:t>Cimetidine</a:t>
            </a:r>
            <a:r>
              <a:rPr lang="en-US" dirty="0" smtClean="0"/>
              <a:t> 300mg reduces the release of </a:t>
            </a:r>
            <a:r>
              <a:rPr lang="en-US" dirty="0" err="1" smtClean="0"/>
              <a:t>pertechnetate</a:t>
            </a:r>
            <a:r>
              <a:rPr lang="en-US" dirty="0" smtClean="0"/>
              <a:t> from the ectopic mucosa into the intestinal lumen and increases accumulation in the stomach</a:t>
            </a:r>
            <a:endParaRPr lang="en-GB" sz="2400" dirty="0"/>
          </a:p>
        </p:txBody>
      </p:sp>
      <p:sp>
        <p:nvSpPr>
          <p:cNvPr id="6" name="Title 1"/>
          <p:cNvSpPr txBox="1">
            <a:spLocks/>
          </p:cNvSpPr>
          <p:nvPr/>
        </p:nvSpPr>
        <p:spPr>
          <a:xfrm>
            <a:off x="1676400" y="304800"/>
            <a:ext cx="8763000" cy="609600"/>
          </a:xfrm>
          <a:prstGeom prst="rect">
            <a:avLst/>
          </a:prstGeom>
        </p:spPr>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2"/>
                </a:solidFill>
                <a:effectLst/>
                <a:uLnTx/>
                <a:uFillTx/>
                <a:latin typeface="+mj-lt"/>
                <a:ea typeface="+mj-ea"/>
                <a:cs typeface="+mj-cs"/>
              </a:rPr>
              <a:t/>
            </a:r>
            <a:br>
              <a:rPr kumimoji="0" lang="en-US" sz="3200" b="0" i="0" u="none" strike="noStrike" kern="1200" cap="none" spc="0" normalizeH="0" baseline="0" noProof="0" dirty="0" smtClean="0">
                <a:ln>
                  <a:noFill/>
                </a:ln>
                <a:solidFill>
                  <a:schemeClr val="tx2"/>
                </a:solidFill>
                <a:effectLst/>
                <a:uLnTx/>
                <a:uFillTx/>
                <a:latin typeface="+mj-lt"/>
                <a:ea typeface="+mj-ea"/>
                <a:cs typeface="+mj-cs"/>
              </a:rPr>
            </a:br>
            <a:r>
              <a:rPr kumimoji="0" lang="en-US" sz="3200" b="0" i="0" u="none" strike="noStrike" kern="1200" cap="none" spc="0" normalizeH="0" baseline="0" noProof="0" dirty="0" err="1" smtClean="0">
                <a:ln>
                  <a:noFill/>
                </a:ln>
                <a:solidFill>
                  <a:schemeClr val="tx2"/>
                </a:solidFill>
                <a:effectLst/>
                <a:uLnTx/>
                <a:uFillTx/>
                <a:latin typeface="+mj-lt"/>
                <a:ea typeface="+mj-ea"/>
                <a:cs typeface="+mj-cs"/>
              </a:rPr>
              <a:t>Meckel's</a:t>
            </a:r>
            <a:r>
              <a:rPr kumimoji="0" lang="en-US" sz="3200" b="0" i="0" u="none" strike="noStrike" kern="1200" cap="none" spc="0" normalizeH="0" baseline="0" noProof="0" dirty="0" smtClean="0">
                <a:ln>
                  <a:noFill/>
                </a:ln>
                <a:solidFill>
                  <a:schemeClr val="tx2"/>
                </a:solidFill>
                <a:effectLst/>
                <a:uLnTx/>
                <a:uFillTx/>
                <a:latin typeface="+mj-lt"/>
                <a:ea typeface="+mj-ea"/>
                <a:cs typeface="+mj-cs"/>
              </a:rPr>
              <a:t> </a:t>
            </a:r>
            <a:r>
              <a:rPr kumimoji="0" lang="en-US" sz="3200" b="0" i="0" u="none" strike="noStrike" kern="1200" cap="none" spc="0" normalizeH="0" baseline="0" noProof="0" dirty="0" err="1" smtClean="0">
                <a:ln>
                  <a:noFill/>
                </a:ln>
                <a:solidFill>
                  <a:schemeClr val="tx2"/>
                </a:solidFill>
                <a:effectLst/>
                <a:uLnTx/>
                <a:uFillTx/>
                <a:latin typeface="+mj-lt"/>
                <a:ea typeface="+mj-ea"/>
                <a:cs typeface="+mj-cs"/>
              </a:rPr>
              <a:t>Diverticulum</a:t>
            </a:r>
            <a:r>
              <a:rPr kumimoji="0" lang="sr-Latn-RS" sz="3200" b="0" i="0" u="none" strike="noStrike" kern="1200" cap="none" spc="0" normalizeH="0" baseline="0" noProof="0" dirty="0" smtClean="0">
                <a:ln>
                  <a:noFill/>
                </a:ln>
                <a:solidFill>
                  <a:schemeClr val="tx2"/>
                </a:solidFill>
                <a:effectLst/>
                <a:uLnTx/>
                <a:uFillTx/>
                <a:latin typeface="+mj-lt"/>
                <a:ea typeface="+mj-ea"/>
                <a:cs typeface="+mj-cs"/>
              </a:rPr>
              <a:t> scan</a:t>
            </a:r>
            <a:endParaRPr kumimoji="0" lang="en-US" sz="32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2"/>
          <p:cNvPicPr>
            <a:picLocks noChangeAspect="1" noChangeArrowheads="1"/>
          </p:cNvPicPr>
          <p:nvPr/>
        </p:nvPicPr>
        <p:blipFill>
          <a:blip r:embed="rId2" cstate="print"/>
          <a:srcRect/>
          <a:stretch>
            <a:fillRect/>
          </a:stretch>
        </p:blipFill>
        <p:spPr bwMode="auto">
          <a:xfrm>
            <a:off x="838200" y="2971800"/>
            <a:ext cx="3178969" cy="3429000"/>
          </a:xfrm>
          <a:prstGeom prst="rect">
            <a:avLst/>
          </a:prstGeom>
          <a:noFill/>
          <a:ln w="9525">
            <a:noFill/>
            <a:miter lim="800000"/>
            <a:headEnd/>
            <a:tailEnd/>
          </a:ln>
        </p:spPr>
      </p:pic>
      <p:sp>
        <p:nvSpPr>
          <p:cNvPr id="5" name="Title 1"/>
          <p:cNvSpPr txBox="1">
            <a:spLocks/>
          </p:cNvSpPr>
          <p:nvPr/>
        </p:nvSpPr>
        <p:spPr>
          <a:xfrm>
            <a:off x="1752600" y="533400"/>
            <a:ext cx="8763000" cy="1066800"/>
          </a:xfrm>
          <a:prstGeom prst="rect">
            <a:avLst/>
          </a:prstGeom>
        </p:spPr>
        <p:txBody>
          <a:bodyPr vert="horz" anchor="b" anchorCtr="0">
            <a:noAutofit/>
          </a:bodyPr>
          <a:lstStyle/>
          <a:p>
            <a:pPr algn="ctr" fontAlgn="auto">
              <a:spcAft>
                <a:spcPts val="0"/>
              </a:spcAft>
              <a:defRPr/>
            </a:pPr>
            <a:r>
              <a:rPr lang="en-US" sz="3200" dirty="0">
                <a:solidFill>
                  <a:schemeClr val="tx2"/>
                </a:solidFill>
                <a:latin typeface="+mj-lt"/>
                <a:ea typeface="+mj-ea"/>
                <a:cs typeface="+mj-cs"/>
              </a:rPr>
              <a:t/>
            </a:r>
            <a:br>
              <a:rPr lang="en-US" sz="3200" dirty="0">
                <a:solidFill>
                  <a:schemeClr val="tx2"/>
                </a:solidFill>
                <a:latin typeface="+mj-lt"/>
                <a:ea typeface="+mj-ea"/>
                <a:cs typeface="+mj-cs"/>
              </a:rPr>
            </a:br>
            <a:r>
              <a:rPr lang="sr-Cyrl-RS" sz="3200" dirty="0">
                <a:solidFill>
                  <a:schemeClr val="tx2"/>
                </a:solidFill>
                <a:latin typeface="+mj-lt"/>
                <a:ea typeface="+mj-ea"/>
                <a:cs typeface="+mj-cs"/>
              </a:rPr>
              <a:t>Детекција</a:t>
            </a:r>
            <a:r>
              <a:rPr lang="en-US" sz="3200" dirty="0">
                <a:solidFill>
                  <a:schemeClr val="tx2"/>
                </a:solidFill>
                <a:latin typeface="+mj-lt"/>
                <a:ea typeface="+mj-ea"/>
                <a:cs typeface="+mj-cs"/>
              </a:rPr>
              <a:t> </a:t>
            </a:r>
            <a:r>
              <a:rPr lang="sr-Cyrl-RS" sz="3200" dirty="0">
                <a:solidFill>
                  <a:schemeClr val="tx2"/>
                </a:solidFill>
                <a:latin typeface="+mj-lt"/>
                <a:ea typeface="+mj-ea"/>
                <a:cs typeface="+mj-cs"/>
              </a:rPr>
              <a:t>хетеротопичне</a:t>
            </a:r>
            <a:r>
              <a:rPr lang="en-US" sz="3200" dirty="0">
                <a:solidFill>
                  <a:schemeClr val="tx2"/>
                </a:solidFill>
                <a:latin typeface="+mj-lt"/>
                <a:ea typeface="+mj-ea"/>
                <a:cs typeface="+mj-cs"/>
              </a:rPr>
              <a:t> </a:t>
            </a:r>
            <a:r>
              <a:rPr lang="sr-Cyrl-RS" sz="3200" dirty="0">
                <a:solidFill>
                  <a:schemeClr val="tx2"/>
                </a:solidFill>
                <a:latin typeface="+mj-lt"/>
                <a:ea typeface="+mj-ea"/>
                <a:cs typeface="+mj-cs"/>
              </a:rPr>
              <a:t>желудачне</a:t>
            </a:r>
            <a:r>
              <a:rPr lang="en-US" sz="3200" dirty="0">
                <a:solidFill>
                  <a:schemeClr val="tx2"/>
                </a:solidFill>
                <a:latin typeface="+mj-lt"/>
                <a:ea typeface="+mj-ea"/>
                <a:cs typeface="+mj-cs"/>
              </a:rPr>
              <a:t> </a:t>
            </a:r>
            <a:r>
              <a:rPr lang="sr-Cyrl-RS" sz="3200" dirty="0">
                <a:solidFill>
                  <a:schemeClr val="tx2"/>
                </a:solidFill>
                <a:latin typeface="+mj-lt"/>
                <a:ea typeface="+mj-ea"/>
                <a:cs typeface="+mj-cs"/>
              </a:rPr>
              <a:t>слузнице</a:t>
            </a:r>
            <a:r>
              <a:rPr lang="en-US" sz="3200" dirty="0">
                <a:solidFill>
                  <a:schemeClr val="tx2"/>
                </a:solidFill>
                <a:latin typeface="+mj-lt"/>
                <a:ea typeface="+mj-ea"/>
                <a:cs typeface="+mj-cs"/>
              </a:rPr>
              <a:t/>
            </a:r>
            <a:br>
              <a:rPr lang="en-US" sz="3200" dirty="0">
                <a:solidFill>
                  <a:schemeClr val="tx2"/>
                </a:solidFill>
                <a:latin typeface="+mj-lt"/>
                <a:ea typeface="+mj-ea"/>
                <a:cs typeface="+mj-cs"/>
              </a:rPr>
            </a:br>
            <a:endParaRPr lang="en-US" sz="3200" dirty="0">
              <a:solidFill>
                <a:schemeClr val="tx2"/>
              </a:solidFill>
              <a:latin typeface="+mj-lt"/>
              <a:ea typeface="+mj-ea"/>
              <a:cs typeface="+mj-cs"/>
            </a:endParaRPr>
          </a:p>
        </p:txBody>
      </p:sp>
      <p:pic>
        <p:nvPicPr>
          <p:cNvPr id="8" name="Picture 13" descr="http://posterng.netkey.at/esr/viewing/index.php?module=viewimage&amp;task=&amp;maxheight=300&amp;maxwidth=300&amp;mediafile_id=620707&amp;201501111708.gif"/>
          <p:cNvPicPr>
            <a:picLocks noChangeAspect="1" noChangeArrowheads="1"/>
          </p:cNvPicPr>
          <p:nvPr/>
        </p:nvPicPr>
        <p:blipFill>
          <a:blip r:embed="rId3" cstate="print"/>
          <a:srcRect/>
          <a:stretch>
            <a:fillRect/>
          </a:stretch>
        </p:blipFill>
        <p:spPr bwMode="auto">
          <a:xfrm>
            <a:off x="4572000" y="2971800"/>
            <a:ext cx="7045885" cy="3429000"/>
          </a:xfrm>
          <a:prstGeom prst="rect">
            <a:avLst/>
          </a:prstGeom>
          <a:noFill/>
        </p:spPr>
      </p:pic>
      <p:sp>
        <p:nvSpPr>
          <p:cNvPr id="6" name="Rectangle 5"/>
          <p:cNvSpPr/>
          <p:nvPr/>
        </p:nvSpPr>
        <p:spPr>
          <a:xfrm>
            <a:off x="457200" y="1143000"/>
            <a:ext cx="11201400" cy="1938992"/>
          </a:xfrm>
          <a:prstGeom prst="rect">
            <a:avLst/>
          </a:prstGeom>
        </p:spPr>
        <p:txBody>
          <a:bodyPr wrap="square">
            <a:spAutoFit/>
          </a:bodyPr>
          <a:lstStyle/>
          <a:p>
            <a:r>
              <a:rPr lang="en-US" sz="2400" dirty="0" err="1" smtClean="0"/>
              <a:t>Meckel’s</a:t>
            </a:r>
            <a:r>
              <a:rPr lang="en-US" sz="2400" dirty="0" smtClean="0"/>
              <a:t> </a:t>
            </a:r>
            <a:r>
              <a:rPr lang="en-US" sz="2400" dirty="0" err="1" smtClean="0"/>
              <a:t>diverticulum</a:t>
            </a:r>
            <a:r>
              <a:rPr lang="en-US" sz="2400" dirty="0" smtClean="0"/>
              <a:t> </a:t>
            </a:r>
            <a:r>
              <a:rPr lang="sr-Latn-RS" sz="2400" dirty="0" smtClean="0"/>
              <a:t>scan is</a:t>
            </a:r>
            <a:r>
              <a:rPr lang="en-US" sz="2400" dirty="0" smtClean="0"/>
              <a:t> based on accumulation of technetium-99m (</a:t>
            </a:r>
            <a:r>
              <a:rPr lang="en-US" sz="2400" baseline="30000" dirty="0" smtClean="0"/>
              <a:t>99m</a:t>
            </a:r>
            <a:r>
              <a:rPr lang="en-US" sz="2400" dirty="0" smtClean="0"/>
              <a:t>Tc) </a:t>
            </a:r>
            <a:r>
              <a:rPr lang="en-US" sz="2400" dirty="0" err="1" smtClean="0"/>
              <a:t>pertechnetate</a:t>
            </a:r>
            <a:r>
              <a:rPr lang="en-US" sz="2400" dirty="0" smtClean="0"/>
              <a:t> in the gastric mucosa. </a:t>
            </a:r>
            <a:r>
              <a:rPr lang="en-US" sz="2400" dirty="0" err="1" smtClean="0"/>
              <a:t>Pertechnetate</a:t>
            </a:r>
            <a:r>
              <a:rPr lang="en-US" sz="2400" dirty="0" smtClean="0"/>
              <a:t> concentrates in the gastric mucosa by active transport in the mucous cells. It is transported in a manner similar to that of halide anions (e.g., chloride and iodide). </a:t>
            </a:r>
            <a:r>
              <a:rPr lang="en-US" sz="2400" dirty="0" err="1" smtClean="0"/>
              <a:t>Pertechnetate</a:t>
            </a:r>
            <a:r>
              <a:rPr lang="en-US" sz="2400" dirty="0" smtClean="0"/>
              <a:t> can be excreted by either the gastrointestinal tract or the kidneys.</a:t>
            </a:r>
            <a:endParaRPr lang="en-US" sz="24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endParaRPr lang="en-US"/>
          </a:p>
        </p:txBody>
      </p:sp>
      <p:sp>
        <p:nvSpPr>
          <p:cNvPr id="4" name="Rectangle 4"/>
          <p:cNvSpPr>
            <a:spLocks noGrp="1" noChangeArrowheads="1"/>
          </p:cNvSpPr>
          <p:nvPr>
            <p:ph type="ctrTitle"/>
          </p:nvPr>
        </p:nvSpPr>
        <p:spPr>
          <a:xfrm>
            <a:off x="1752600" y="3886200"/>
            <a:ext cx="8991600" cy="784224"/>
          </a:xfrm>
        </p:spPr>
        <p:txBody>
          <a:bodyPr>
            <a:noAutofit/>
          </a:bodyPr>
          <a:lstStyle/>
          <a:p>
            <a:pPr lvl="0" algn="ctr"/>
            <a:r>
              <a:rPr lang="sr-Latn-RS" sz="2800" b="1" dirty="0" smtClean="0"/>
              <a:t>Lower</a:t>
            </a:r>
            <a:r>
              <a:rPr lang="en-US" sz="2800" b="1" dirty="0" smtClean="0"/>
              <a:t> gastrointestinal </a:t>
            </a:r>
            <a:r>
              <a:rPr lang="en-US" sz="2800" b="1" dirty="0" smtClean="0"/>
              <a:t>tract</a:t>
            </a:r>
            <a:r>
              <a:rPr lang="en-US" sz="2800" dirty="0" smtClean="0">
                <a:solidFill>
                  <a:schemeClr val="tx2"/>
                </a:solidFill>
              </a:rPr>
              <a:t/>
            </a:r>
            <a:br>
              <a:rPr lang="en-US" sz="2800" dirty="0" smtClean="0">
                <a:solidFill>
                  <a:schemeClr val="tx2"/>
                </a:solidFill>
              </a:rPr>
            </a:br>
            <a:endParaRPr lang="en-US" sz="2800" b="1" dirty="0"/>
          </a:p>
        </p:txBody>
      </p:sp>
    </p:spTree>
    <p:extLst>
      <p:ext uri="{BB962C8B-B14F-4D97-AF65-F5344CB8AC3E}">
        <p14:creationId xmlns:p14="http://schemas.microsoft.com/office/powerpoint/2010/main" xmlns="" val="132675350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dirty="0" smtClean="0"/>
              <a:t>Gastrointestinal Bleeding</a:t>
            </a:r>
          </a:p>
        </p:txBody>
      </p:sp>
      <p:sp>
        <p:nvSpPr>
          <p:cNvPr id="18435" name="Rectangle 3"/>
          <p:cNvSpPr>
            <a:spLocks noGrp="1" noChangeArrowheads="1"/>
          </p:cNvSpPr>
          <p:nvPr>
            <p:ph type="body" idx="1"/>
          </p:nvPr>
        </p:nvSpPr>
        <p:spPr>
          <a:xfrm>
            <a:off x="533400" y="1371600"/>
            <a:ext cx="10972800" cy="4800600"/>
          </a:xfrm>
        </p:spPr>
        <p:txBody>
          <a:bodyPr/>
          <a:lstStyle/>
          <a:p>
            <a:pPr eaLnBrk="1" hangingPunct="1">
              <a:defRPr/>
            </a:pPr>
            <a:r>
              <a:rPr lang="en-US" dirty="0" smtClean="0"/>
              <a:t>Radiopharmaceutical via compartment circulates in the blood</a:t>
            </a:r>
          </a:p>
          <a:p>
            <a:pPr eaLnBrk="1" hangingPunct="1">
              <a:defRPr/>
            </a:pPr>
            <a:r>
              <a:rPr lang="en-US" i="1" dirty="0" smtClean="0"/>
              <a:t>Active bleeding(</a:t>
            </a:r>
            <a:r>
              <a:rPr lang="en-US" i="1" baseline="30000" dirty="0" smtClean="0"/>
              <a:t>99m</a:t>
            </a:r>
            <a:r>
              <a:rPr lang="en-US" i="1" dirty="0" smtClean="0"/>
              <a:t>Tc-S</a:t>
            </a:r>
            <a:r>
              <a:rPr lang="sr-Latn-RS" i="1" dirty="0" smtClean="0"/>
              <a:t>-</a:t>
            </a:r>
            <a:r>
              <a:rPr lang="en-US" i="1" dirty="0" smtClean="0"/>
              <a:t>C</a:t>
            </a:r>
            <a:r>
              <a:rPr lang="sr-Latn-RS" i="1" dirty="0" smtClean="0"/>
              <a:t>olloid</a:t>
            </a:r>
            <a:r>
              <a:rPr lang="en-US" i="1" dirty="0" smtClean="0"/>
              <a:t>):</a:t>
            </a:r>
            <a:r>
              <a:rPr lang="en-US" dirty="0" smtClean="0"/>
              <a:t> leaves blood pool by means of RE cells quickly</a:t>
            </a:r>
          </a:p>
          <a:p>
            <a:pPr eaLnBrk="1" hangingPunct="1">
              <a:defRPr/>
            </a:pPr>
            <a:r>
              <a:rPr lang="en-US" dirty="0" smtClean="0"/>
              <a:t>Active bleeding should be visualized within 5 min</a:t>
            </a:r>
          </a:p>
          <a:p>
            <a:pPr eaLnBrk="1" hangingPunct="1">
              <a:defRPr/>
            </a:pPr>
            <a:r>
              <a:rPr lang="en-US" i="1" dirty="0" smtClean="0"/>
              <a:t>Intermittent bleeding:</a:t>
            </a:r>
            <a:r>
              <a:rPr lang="en-US" dirty="0" smtClean="0"/>
              <a:t> tagged RBC’s remain in the blood longer ; allows for delayed imaging</a:t>
            </a:r>
          </a:p>
        </p:txBody>
      </p:sp>
      <p:sp>
        <p:nvSpPr>
          <p:cNvPr id="5" name="Rectangle 4"/>
          <p:cNvSpPr/>
          <p:nvPr/>
        </p:nvSpPr>
        <p:spPr>
          <a:xfrm>
            <a:off x="685800" y="4114800"/>
            <a:ext cx="6096000" cy="1384995"/>
          </a:xfrm>
          <a:prstGeom prst="rect">
            <a:avLst/>
          </a:prstGeom>
        </p:spPr>
        <p:txBody>
          <a:bodyPr>
            <a:spAutoFit/>
          </a:bodyPr>
          <a:lstStyle/>
          <a:p>
            <a:pPr eaLnBrk="1" hangingPunct="1">
              <a:defRPr/>
            </a:pPr>
            <a:r>
              <a:rPr lang="en-US" sz="2800" dirty="0" smtClean="0">
                <a:latin typeface="+mn-lt"/>
              </a:rPr>
              <a:t>Radiotracer administered intravenously or drawing, tagging and reinjection of tagged RBC’s In-vivo or In-vitro</a:t>
            </a:r>
          </a:p>
        </p:txBody>
      </p:sp>
      <p:pic>
        <p:nvPicPr>
          <p:cNvPr id="6" name="Picture 2"/>
          <p:cNvPicPr>
            <a:picLocks noChangeAspect="1" noChangeArrowheads="1"/>
          </p:cNvPicPr>
          <p:nvPr/>
        </p:nvPicPr>
        <p:blipFill>
          <a:blip r:embed="rId2" cstate="print"/>
          <a:srcRect l="27271" t="16837" r="44318" b="46124"/>
          <a:stretch>
            <a:fillRect/>
          </a:stretch>
        </p:blipFill>
        <p:spPr bwMode="auto">
          <a:xfrm>
            <a:off x="7315200" y="3281492"/>
            <a:ext cx="4876800" cy="3576508"/>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09600" y="76200"/>
            <a:ext cx="10972800" cy="990600"/>
          </a:xfrm>
        </p:spPr>
        <p:txBody>
          <a:bodyPr/>
          <a:lstStyle/>
          <a:p>
            <a:pPr eaLnBrk="1" hangingPunct="1">
              <a:defRPr/>
            </a:pPr>
            <a:r>
              <a:rPr lang="en-US" dirty="0" smtClean="0"/>
              <a:t>Imaging Protocols</a:t>
            </a:r>
          </a:p>
        </p:txBody>
      </p:sp>
      <p:sp>
        <p:nvSpPr>
          <p:cNvPr id="19459" name="Rectangle 3"/>
          <p:cNvSpPr>
            <a:spLocks noGrp="1" noChangeArrowheads="1"/>
          </p:cNvSpPr>
          <p:nvPr>
            <p:ph type="body" idx="1"/>
          </p:nvPr>
        </p:nvSpPr>
        <p:spPr>
          <a:xfrm>
            <a:off x="609600" y="1447800"/>
            <a:ext cx="10972800" cy="5181600"/>
          </a:xfrm>
        </p:spPr>
        <p:txBody>
          <a:bodyPr/>
          <a:lstStyle/>
          <a:p>
            <a:pPr eaLnBrk="1" hangingPunct="1">
              <a:lnSpc>
                <a:spcPct val="90000"/>
              </a:lnSpc>
              <a:defRPr/>
            </a:pPr>
            <a:r>
              <a:rPr lang="en-US" smtClean="0"/>
              <a:t>Supine position with abdomen in FOV</a:t>
            </a:r>
          </a:p>
          <a:p>
            <a:pPr eaLnBrk="1" hangingPunct="1">
              <a:lnSpc>
                <a:spcPct val="90000"/>
              </a:lnSpc>
              <a:defRPr/>
            </a:pPr>
            <a:r>
              <a:rPr lang="en-US" smtClean="0"/>
              <a:t>Rapid sequential images acquired as tracer is administered (active bleeding)</a:t>
            </a:r>
          </a:p>
          <a:p>
            <a:pPr eaLnBrk="1" hangingPunct="1">
              <a:lnSpc>
                <a:spcPct val="90000"/>
              </a:lnSpc>
              <a:defRPr/>
            </a:pPr>
            <a:r>
              <a:rPr lang="en-US" smtClean="0"/>
              <a:t>Dynamic imaging acquired for 60 min after flow</a:t>
            </a:r>
          </a:p>
          <a:p>
            <a:pPr eaLnBrk="1" hangingPunct="1">
              <a:lnSpc>
                <a:spcPct val="90000"/>
              </a:lnSpc>
              <a:defRPr/>
            </a:pPr>
            <a:r>
              <a:rPr lang="en-US" smtClean="0"/>
              <a:t>Static imaging acquired anteriorly at intervals of 5 min for up to 60-90 min with RAO and LAO</a:t>
            </a:r>
          </a:p>
          <a:p>
            <a:pPr eaLnBrk="1" hangingPunct="1">
              <a:lnSpc>
                <a:spcPct val="90000"/>
              </a:lnSpc>
              <a:defRPr/>
            </a:pPr>
            <a:r>
              <a:rPr lang="en-US" smtClean="0"/>
              <a:t>If patient has a bowel movement imaging of feces for signs of active bleeding</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http://ars.els-cdn.com/content/image/1-s2.0-S0001299803000333-gr1.jpg"/>
          <p:cNvPicPr>
            <a:picLocks noChangeAspect="1" noChangeArrowheads="1"/>
          </p:cNvPicPr>
          <p:nvPr/>
        </p:nvPicPr>
        <p:blipFill>
          <a:blip r:embed="rId3" cstate="print"/>
          <a:srcRect/>
          <a:stretch>
            <a:fillRect/>
          </a:stretch>
        </p:blipFill>
        <p:spPr bwMode="auto">
          <a:xfrm>
            <a:off x="1676400" y="1447801"/>
            <a:ext cx="4191000" cy="4824444"/>
          </a:xfrm>
          <a:prstGeom prst="rect">
            <a:avLst/>
          </a:prstGeom>
          <a:noFill/>
          <a:ln w="9525">
            <a:noFill/>
            <a:miter lim="800000"/>
            <a:headEnd/>
            <a:tailEnd/>
          </a:ln>
        </p:spPr>
      </p:pic>
      <p:pic>
        <p:nvPicPr>
          <p:cNvPr id="6" name="Picture 4" descr="C:\Users\Vlada\Desktop\gi0096090avi.gif"/>
          <p:cNvPicPr>
            <a:picLocks noChangeAspect="1" noChangeArrowheads="1" noCrop="1"/>
          </p:cNvPicPr>
          <p:nvPr/>
        </p:nvPicPr>
        <p:blipFill>
          <a:blip r:embed="rId4" cstate="print"/>
          <a:srcRect/>
          <a:stretch>
            <a:fillRect/>
          </a:stretch>
        </p:blipFill>
        <p:spPr bwMode="auto">
          <a:xfrm>
            <a:off x="3886200" y="4291045"/>
            <a:ext cx="1981200" cy="1981200"/>
          </a:xfrm>
          <a:prstGeom prst="rect">
            <a:avLst/>
          </a:prstGeom>
          <a:noFill/>
          <a:ln w="9525">
            <a:solidFill>
              <a:schemeClr val="tx1"/>
            </a:solidFill>
            <a:miter lim="800000"/>
            <a:headEnd/>
            <a:tailEnd/>
          </a:ln>
        </p:spPr>
      </p:pic>
      <p:pic>
        <p:nvPicPr>
          <p:cNvPr id="7" name="Picture 7" descr="C:\Users\Vlada\Desktop\1avi.gif"/>
          <p:cNvPicPr>
            <a:picLocks noChangeAspect="1" noChangeArrowheads="1" noCrop="1"/>
          </p:cNvPicPr>
          <p:nvPr/>
        </p:nvPicPr>
        <p:blipFill>
          <a:blip r:embed="rId5" cstate="print"/>
          <a:srcRect/>
          <a:stretch>
            <a:fillRect/>
          </a:stretch>
        </p:blipFill>
        <p:spPr bwMode="auto">
          <a:xfrm>
            <a:off x="3938587" y="1477602"/>
            <a:ext cx="1876425" cy="1876425"/>
          </a:xfrm>
          <a:prstGeom prst="rect">
            <a:avLst/>
          </a:prstGeom>
          <a:noFill/>
          <a:ln w="9525">
            <a:solidFill>
              <a:schemeClr val="tx1"/>
            </a:solidFill>
            <a:miter lim="800000"/>
            <a:headEnd/>
            <a:tailEnd/>
          </a:ln>
        </p:spPr>
      </p:pic>
      <p:sp>
        <p:nvSpPr>
          <p:cNvPr id="8" name="Text Box 6"/>
          <p:cNvSpPr txBox="1">
            <a:spLocks noChangeArrowheads="1"/>
          </p:cNvSpPr>
          <p:nvPr/>
        </p:nvSpPr>
        <p:spPr bwMode="auto">
          <a:xfrm>
            <a:off x="4587874" y="3416497"/>
            <a:ext cx="777875" cy="246062"/>
          </a:xfrm>
          <a:prstGeom prst="rect">
            <a:avLst/>
          </a:prstGeom>
          <a:noFill/>
          <a:ln w="9525">
            <a:noFill/>
            <a:miter lim="800000"/>
            <a:headEnd/>
            <a:tailEnd/>
          </a:ln>
        </p:spPr>
        <p:txBody>
          <a:bodyPr>
            <a:spAutoFit/>
          </a:bodyPr>
          <a:lstStyle/>
          <a:p>
            <a:r>
              <a:rPr lang="en-US" sz="1000">
                <a:solidFill>
                  <a:prstClr val="black"/>
                </a:solidFill>
                <a:cs typeface="Arial" charset="0"/>
              </a:rPr>
              <a:t>0-30min</a:t>
            </a:r>
          </a:p>
        </p:txBody>
      </p:sp>
      <p:sp>
        <p:nvSpPr>
          <p:cNvPr id="4" name="Text Box 7"/>
          <p:cNvSpPr txBox="1">
            <a:spLocks noChangeArrowheads="1"/>
          </p:cNvSpPr>
          <p:nvPr/>
        </p:nvSpPr>
        <p:spPr bwMode="auto">
          <a:xfrm>
            <a:off x="4539456" y="6363038"/>
            <a:ext cx="874713" cy="246062"/>
          </a:xfrm>
          <a:prstGeom prst="rect">
            <a:avLst/>
          </a:prstGeom>
          <a:noFill/>
          <a:ln w="9525">
            <a:noFill/>
            <a:miter lim="800000"/>
            <a:headEnd/>
            <a:tailEnd/>
          </a:ln>
        </p:spPr>
        <p:txBody>
          <a:bodyPr>
            <a:spAutoFit/>
          </a:bodyPr>
          <a:lstStyle/>
          <a:p>
            <a:r>
              <a:rPr lang="en-US" sz="1000" dirty="0">
                <a:solidFill>
                  <a:prstClr val="black"/>
                </a:solidFill>
                <a:cs typeface="Arial" charset="0"/>
              </a:rPr>
              <a:t>30-</a:t>
            </a:r>
            <a:r>
              <a:rPr lang="en-US" sz="1000" dirty="0" err="1">
                <a:solidFill>
                  <a:prstClr val="black"/>
                </a:solidFill>
                <a:cs typeface="Arial" charset="0"/>
              </a:rPr>
              <a:t>60min</a:t>
            </a:r>
            <a:endParaRPr lang="en-US" sz="1000" dirty="0">
              <a:solidFill>
                <a:prstClr val="black"/>
              </a:solidFill>
              <a:cs typeface="Arial" charset="0"/>
            </a:endParaRPr>
          </a:p>
        </p:txBody>
      </p:sp>
      <p:sp>
        <p:nvSpPr>
          <p:cNvPr id="9" name="Rectangle 8"/>
          <p:cNvSpPr/>
          <p:nvPr/>
        </p:nvSpPr>
        <p:spPr>
          <a:xfrm>
            <a:off x="6477000" y="2057400"/>
            <a:ext cx="3886200" cy="3416320"/>
          </a:xfrm>
          <a:prstGeom prst="rect">
            <a:avLst/>
          </a:prstGeom>
        </p:spPr>
        <p:txBody>
          <a:bodyPr>
            <a:spAutoFit/>
          </a:bodyPr>
          <a:lstStyle/>
          <a:p>
            <a:pPr fontAlgn="auto">
              <a:spcAft>
                <a:spcPts val="0"/>
              </a:spcAft>
              <a:buFont typeface="Arial" pitchFamily="34" charset="0"/>
              <a:buChar char="•"/>
              <a:defRPr/>
            </a:pPr>
            <a:r>
              <a:rPr lang="en-US" dirty="0" smtClean="0"/>
              <a:t>Early sequences (0-30 min.) Activity is normally seen in the region of the aorta and iliac arteries. </a:t>
            </a:r>
            <a:endParaRPr lang="sr-Latn-RS" dirty="0" smtClean="0"/>
          </a:p>
          <a:p>
            <a:pPr fontAlgn="auto">
              <a:spcAft>
                <a:spcPts val="0"/>
              </a:spcAft>
              <a:buFont typeface="Arial" pitchFamily="34" charset="0"/>
              <a:buChar char="•"/>
              <a:defRPr/>
            </a:pPr>
            <a:endParaRPr lang="sr-Latn-RS" dirty="0" smtClean="0"/>
          </a:p>
          <a:p>
            <a:pPr fontAlgn="auto">
              <a:spcAft>
                <a:spcPts val="0"/>
              </a:spcAft>
              <a:buFont typeface="Arial" pitchFamily="34" charset="0"/>
              <a:buChar char="•"/>
              <a:defRPr/>
            </a:pPr>
            <a:endParaRPr lang="sr-Latn-RS" dirty="0" smtClean="0"/>
          </a:p>
          <a:p>
            <a:pPr fontAlgn="auto">
              <a:spcAft>
                <a:spcPts val="0"/>
              </a:spcAft>
              <a:buFont typeface="Arial" pitchFamily="34" charset="0"/>
              <a:buChar char="•"/>
              <a:defRPr/>
            </a:pPr>
            <a:endParaRPr lang="sr-Latn-RS" dirty="0" smtClean="0"/>
          </a:p>
          <a:p>
            <a:pPr fontAlgn="auto">
              <a:spcAft>
                <a:spcPts val="0"/>
              </a:spcAft>
              <a:buFont typeface="Arial" pitchFamily="34" charset="0"/>
              <a:buChar char="•"/>
              <a:defRPr/>
            </a:pPr>
            <a:endParaRPr lang="sr-Latn-RS" dirty="0" smtClean="0"/>
          </a:p>
          <a:p>
            <a:pPr fontAlgn="auto">
              <a:spcAft>
                <a:spcPts val="0"/>
              </a:spcAft>
              <a:buFont typeface="Arial" pitchFamily="34" charset="0"/>
              <a:buChar char="•"/>
              <a:defRPr/>
            </a:pPr>
            <a:endParaRPr lang="sr-Latn-RS" dirty="0" smtClean="0"/>
          </a:p>
          <a:p>
            <a:pPr fontAlgn="auto">
              <a:spcAft>
                <a:spcPts val="0"/>
              </a:spcAft>
              <a:buFont typeface="Arial" pitchFamily="34" charset="0"/>
              <a:buChar char="•"/>
              <a:defRPr/>
            </a:pPr>
            <a:r>
              <a:rPr lang="en-US" dirty="0" smtClean="0"/>
              <a:t>Later sequences (up to 60 min.) show the site of increased accumulation at the level of the </a:t>
            </a:r>
            <a:r>
              <a:rPr lang="en-US" dirty="0" err="1" smtClean="0"/>
              <a:t>cecum</a:t>
            </a:r>
            <a:r>
              <a:rPr lang="en-US" dirty="0" smtClean="0"/>
              <a:t>, and later the colon.</a:t>
            </a:r>
            <a:endParaRPr lang="en-US" dirty="0">
              <a:solidFill>
                <a:prstClr val="black"/>
              </a:solidFill>
              <a:latin typeface="Georgia"/>
              <a:cs typeface="Arial" charset="0"/>
            </a:endParaRPr>
          </a:p>
        </p:txBody>
      </p:sp>
      <p:sp>
        <p:nvSpPr>
          <p:cNvPr id="12" name="Rectangle 2"/>
          <p:cNvSpPr>
            <a:spLocks noGrp="1" noChangeArrowheads="1"/>
          </p:cNvSpPr>
          <p:nvPr>
            <p:ph type="title"/>
          </p:nvPr>
        </p:nvSpPr>
        <p:spPr>
          <a:xfrm>
            <a:off x="609600" y="152400"/>
            <a:ext cx="10972800" cy="990600"/>
          </a:xfrm>
        </p:spPr>
        <p:txBody>
          <a:bodyPr/>
          <a:lstStyle/>
          <a:p>
            <a:pPr eaLnBrk="1" hangingPunct="1">
              <a:defRPr/>
            </a:pPr>
            <a:r>
              <a:rPr lang="en-US" dirty="0" smtClean="0"/>
              <a:t>Gastrointestinal Bleeding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Grp="1" noChangeAspect="1" noChangeArrowheads="1"/>
          </p:cNvPicPr>
          <p:nvPr>
            <p:ph idx="4294967295"/>
          </p:nvPr>
        </p:nvPicPr>
        <p:blipFill>
          <a:blip r:embed="rId3" cstate="print"/>
          <a:srcRect/>
          <a:stretch>
            <a:fillRect/>
          </a:stretch>
        </p:blipFill>
        <p:spPr>
          <a:xfrm>
            <a:off x="1981200" y="228600"/>
            <a:ext cx="7808359" cy="5943600"/>
          </a:xfrm>
          <a:noFill/>
          <a:ln>
            <a:solidFill>
              <a:schemeClr val="tx1"/>
            </a:solid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9" name="Picture 2"/>
          <p:cNvPicPr>
            <a:picLocks noGrp="1" noChangeAspect="1" noChangeArrowheads="1"/>
          </p:cNvPicPr>
          <p:nvPr>
            <p:ph type="chart" idx="4294967295"/>
          </p:nvPr>
        </p:nvPicPr>
        <p:blipFill>
          <a:blip r:embed="rId3" cstate="print"/>
          <a:srcRect/>
          <a:stretch>
            <a:fillRect/>
          </a:stretch>
        </p:blipFill>
        <p:spPr>
          <a:xfrm>
            <a:off x="1905000" y="533401"/>
            <a:ext cx="5410200" cy="5680075"/>
          </a:xfrm>
          <a:noFill/>
        </p:spPr>
      </p:pic>
      <p:pic>
        <p:nvPicPr>
          <p:cNvPr id="45060" name="Picture 2"/>
          <p:cNvPicPr>
            <a:picLocks noChangeAspect="1" noChangeArrowheads="1"/>
          </p:cNvPicPr>
          <p:nvPr/>
        </p:nvPicPr>
        <p:blipFill>
          <a:blip r:embed="rId4" cstate="print"/>
          <a:srcRect/>
          <a:stretch>
            <a:fillRect/>
          </a:stretch>
        </p:blipFill>
        <p:spPr bwMode="auto">
          <a:xfrm>
            <a:off x="7377114" y="1447801"/>
            <a:ext cx="3290887" cy="4468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81200" y="152400"/>
            <a:ext cx="8229600" cy="762000"/>
          </a:xfrm>
        </p:spPr>
        <p:txBody>
          <a:bodyPr>
            <a:normAutofit/>
          </a:bodyPr>
          <a:lstStyle/>
          <a:p>
            <a:pPr algn="ctr"/>
            <a:r>
              <a:rPr lang="en-US" dirty="0" smtClean="0"/>
              <a:t>CO</a:t>
            </a:r>
            <a:r>
              <a:rPr lang="en-US" baseline="-25000" dirty="0" smtClean="0"/>
              <a:t>2</a:t>
            </a:r>
            <a:r>
              <a:rPr lang="en-US" dirty="0" smtClean="0"/>
              <a:t> breath tests</a:t>
            </a:r>
            <a:endParaRPr lang="en-US" dirty="0"/>
          </a:p>
        </p:txBody>
      </p:sp>
      <p:sp>
        <p:nvSpPr>
          <p:cNvPr id="5" name="Content Placeholder 4"/>
          <p:cNvSpPr>
            <a:spLocks noGrp="1"/>
          </p:cNvSpPr>
          <p:nvPr>
            <p:ph sz="quarter" idx="1"/>
          </p:nvPr>
        </p:nvSpPr>
        <p:spPr/>
        <p:txBody>
          <a:bodyPr>
            <a:normAutofit/>
          </a:bodyPr>
          <a:lstStyle/>
          <a:p>
            <a:r>
              <a:rPr lang="sr-Latn-CS" baseline="30000" dirty="0" smtClean="0"/>
              <a:t>14</a:t>
            </a:r>
            <a:r>
              <a:rPr lang="sr-Cyrl-RS" dirty="0" smtClean="0"/>
              <a:t>СО</a:t>
            </a:r>
            <a:r>
              <a:rPr lang="en-US" baseline="-25000" dirty="0" smtClean="0"/>
              <a:t>2</a:t>
            </a:r>
            <a:r>
              <a:rPr lang="en-US" dirty="0" smtClean="0"/>
              <a:t> </a:t>
            </a:r>
            <a:r>
              <a:rPr lang="sr-Latn-RS" dirty="0" smtClean="0"/>
              <a:t>in </a:t>
            </a:r>
            <a:r>
              <a:rPr lang="en-US" dirty="0" smtClean="0"/>
              <a:t>exhale</a:t>
            </a:r>
            <a:r>
              <a:rPr lang="sr-Latn-RS" dirty="0" smtClean="0"/>
              <a:t> air </a:t>
            </a:r>
            <a:r>
              <a:rPr lang="sr-Latn-CS" dirty="0" smtClean="0"/>
              <a:t>9</a:t>
            </a:r>
            <a:r>
              <a:rPr lang="en-GB" dirty="0" err="1" smtClean="0"/>
              <a:t>mmol</a:t>
            </a:r>
            <a:r>
              <a:rPr lang="en-GB" dirty="0" smtClean="0"/>
              <a:t>/kg/h</a:t>
            </a:r>
            <a:endParaRPr lang="sr-Latn-CS" dirty="0" smtClean="0"/>
          </a:p>
          <a:p>
            <a:endParaRPr lang="en-US" dirty="0"/>
          </a:p>
        </p:txBody>
      </p:sp>
      <p:pic>
        <p:nvPicPr>
          <p:cNvPr id="6" name="Picture 5"/>
          <p:cNvPicPr>
            <a:picLocks noChangeAspect="1"/>
          </p:cNvPicPr>
          <p:nvPr/>
        </p:nvPicPr>
        <p:blipFill rotWithShape="1">
          <a:blip r:embed="rId2" cstate="print"/>
          <a:srcRect l="16241" t="23183" r="17347" b="4719"/>
          <a:stretch/>
        </p:blipFill>
        <p:spPr>
          <a:xfrm>
            <a:off x="2590801" y="1752600"/>
            <a:ext cx="7615562" cy="4648199"/>
          </a:xfrm>
          <a:prstGeom prst="rect">
            <a:avLst/>
          </a:prstGeom>
        </p:spPr>
      </p:pic>
      <p:pic>
        <p:nvPicPr>
          <p:cNvPr id="8193" name="Picture 1"/>
          <p:cNvPicPr>
            <a:picLocks noChangeAspect="1" noChangeArrowheads="1"/>
          </p:cNvPicPr>
          <p:nvPr/>
        </p:nvPicPr>
        <p:blipFill>
          <a:blip r:embed="rId3" cstate="print"/>
          <a:srcRect/>
          <a:stretch>
            <a:fillRect/>
          </a:stretch>
        </p:blipFill>
        <p:spPr bwMode="auto">
          <a:xfrm>
            <a:off x="990600" y="76200"/>
            <a:ext cx="10058400" cy="1066800"/>
          </a:xfrm>
          <a:prstGeom prst="rect">
            <a:avLst/>
          </a:prstGeom>
          <a:noFill/>
          <a:ln w="9525">
            <a:noFill/>
            <a:miter lim="800000"/>
            <a:headEnd/>
            <a:tailEnd/>
          </a:ln>
        </p:spPr>
      </p:pic>
    </p:spTree>
    <p:extLst>
      <p:ext uri="{BB962C8B-B14F-4D97-AF65-F5344CB8AC3E}">
        <p14:creationId xmlns:p14="http://schemas.microsoft.com/office/powerpoint/2010/main" xmlns="" val="18519851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p:cNvPicPr>
            <a:picLocks noChangeAspect="1" noChangeArrowheads="1"/>
          </p:cNvPicPr>
          <p:nvPr/>
        </p:nvPicPr>
        <p:blipFill>
          <a:blip r:embed="rId2" cstate="print"/>
          <a:srcRect/>
          <a:stretch>
            <a:fillRect/>
          </a:stretch>
        </p:blipFill>
        <p:spPr bwMode="auto">
          <a:xfrm>
            <a:off x="1600200" y="76200"/>
            <a:ext cx="9526814" cy="67818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pPr algn="ctr" eaLnBrk="1" hangingPunct="1"/>
            <a:r>
              <a:rPr lang="sr-Latn-RS" altLang="zh-TW" dirty="0" smtClean="0"/>
              <a:t>SCAN </a:t>
            </a:r>
            <a:r>
              <a:rPr lang="en-US" altLang="zh-TW" dirty="0" smtClean="0"/>
              <a:t>TECHNIQUES</a:t>
            </a:r>
          </a:p>
        </p:txBody>
      </p:sp>
      <p:sp>
        <p:nvSpPr>
          <p:cNvPr id="9219" name="Rectangle 3"/>
          <p:cNvSpPr>
            <a:spLocks noGrp="1" noChangeArrowheads="1"/>
          </p:cNvSpPr>
          <p:nvPr>
            <p:ph type="body" idx="1"/>
          </p:nvPr>
        </p:nvSpPr>
        <p:spPr>
          <a:xfrm>
            <a:off x="685800" y="1447800"/>
            <a:ext cx="10591800" cy="4135437"/>
          </a:xfrm>
        </p:spPr>
        <p:txBody>
          <a:bodyPr>
            <a:normAutofit/>
          </a:bodyPr>
          <a:lstStyle/>
          <a:p>
            <a:pPr eaLnBrk="1" hangingPunct="1"/>
            <a:r>
              <a:rPr lang="en-US" altLang="zh-TW" sz="2800" dirty="0" smtClean="0"/>
              <a:t>Both static and dynamic studies</a:t>
            </a:r>
          </a:p>
          <a:p>
            <a:pPr eaLnBrk="1" hangingPunct="1"/>
            <a:r>
              <a:rPr lang="en-US" altLang="zh-TW" sz="2800" dirty="0" smtClean="0"/>
              <a:t>Supine position under a gamma-camera</a:t>
            </a:r>
          </a:p>
          <a:p>
            <a:pPr eaLnBrk="1" hangingPunct="1"/>
            <a:r>
              <a:rPr lang="en-US" altLang="zh-TW" sz="2800" dirty="0" smtClean="0"/>
              <a:t>148 </a:t>
            </a:r>
            <a:r>
              <a:rPr lang="en-US" altLang="zh-TW" sz="2800" dirty="0" err="1" smtClean="0"/>
              <a:t>MBq</a:t>
            </a:r>
            <a:r>
              <a:rPr lang="en-US" altLang="zh-TW" sz="2800" dirty="0" smtClean="0"/>
              <a:t> of </a:t>
            </a:r>
            <a:r>
              <a:rPr lang="en-US" altLang="zh-TW" sz="2800" b="1" baseline="30000" dirty="0" smtClean="0"/>
              <a:t>99m</a:t>
            </a:r>
            <a:r>
              <a:rPr lang="en-US" altLang="zh-TW" sz="2800" b="1" dirty="0" smtClean="0"/>
              <a:t>TcO</a:t>
            </a:r>
            <a:r>
              <a:rPr lang="en-US" altLang="zh-TW" sz="2800" b="1" baseline="-25000" dirty="0" smtClean="0"/>
              <a:t>4</a:t>
            </a:r>
            <a:r>
              <a:rPr lang="en-US" altLang="zh-TW" sz="2800" baseline="-25000" dirty="0" smtClean="0"/>
              <a:t> </a:t>
            </a:r>
            <a:r>
              <a:rPr lang="en-US" altLang="zh-TW" sz="2800" dirty="0" smtClean="0"/>
              <a:t>, IV injection</a:t>
            </a:r>
          </a:p>
          <a:p>
            <a:pPr eaLnBrk="1" hangingPunct="1"/>
            <a:r>
              <a:rPr lang="en-US" altLang="zh-TW" sz="2800" dirty="0" smtClean="0"/>
              <a:t>2 min frames, for a total of 40 min. at the 20</a:t>
            </a:r>
            <a:r>
              <a:rPr lang="en-US" altLang="zh-TW" sz="2800" baseline="30000" dirty="0" smtClean="0"/>
              <a:t>th</a:t>
            </a:r>
            <a:r>
              <a:rPr lang="en-US" altLang="zh-TW" sz="2800" dirty="0" smtClean="0"/>
              <a:t> , the patient is requested to suck on the juice of a lemon by a straw</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p:cNvPicPr>
            <a:picLocks noChangeAspect="1" noChangeArrowheads="1"/>
          </p:cNvPicPr>
          <p:nvPr/>
        </p:nvPicPr>
        <p:blipFill>
          <a:blip r:embed="rId2" cstate="print"/>
          <a:srcRect/>
          <a:stretch>
            <a:fillRect/>
          </a:stretch>
        </p:blipFill>
        <p:spPr bwMode="auto">
          <a:xfrm>
            <a:off x="1676400" y="76200"/>
            <a:ext cx="9296400" cy="6631043"/>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2" cstate="print"/>
          <a:srcRect/>
          <a:stretch>
            <a:fillRect/>
          </a:stretch>
        </p:blipFill>
        <p:spPr bwMode="auto">
          <a:xfrm>
            <a:off x="533400" y="152400"/>
            <a:ext cx="10972800" cy="914400"/>
          </a:xfrm>
          <a:prstGeom prst="rect">
            <a:avLst/>
          </a:prstGeom>
          <a:noFill/>
          <a:ln w="9525">
            <a:noFill/>
            <a:miter lim="800000"/>
            <a:headEnd/>
            <a:tailEnd/>
          </a:ln>
        </p:spPr>
      </p:pic>
      <p:pic>
        <p:nvPicPr>
          <p:cNvPr id="4" name="Content Placeholder 3"/>
          <p:cNvPicPr>
            <a:picLocks noGrp="1" noChangeAspect="1"/>
          </p:cNvPicPr>
          <p:nvPr>
            <p:ph sz="quarter" idx="1"/>
          </p:nvPr>
        </p:nvPicPr>
        <p:blipFill rotWithShape="1">
          <a:blip r:embed="rId3" cstate="print"/>
          <a:srcRect b="3745"/>
          <a:stretch/>
        </p:blipFill>
        <p:spPr>
          <a:xfrm>
            <a:off x="1143000" y="1524000"/>
            <a:ext cx="4530609" cy="4343400"/>
          </a:xfrm>
          <a:prstGeom prst="rect">
            <a:avLst/>
          </a:prstGeom>
        </p:spPr>
      </p:pic>
      <p:sp>
        <p:nvSpPr>
          <p:cNvPr id="6" name="Title 3"/>
          <p:cNvSpPr>
            <a:spLocks noGrp="1"/>
          </p:cNvSpPr>
          <p:nvPr>
            <p:ph type="title"/>
          </p:nvPr>
        </p:nvSpPr>
        <p:spPr>
          <a:xfrm>
            <a:off x="1981200" y="304800"/>
            <a:ext cx="8229600" cy="590128"/>
          </a:xfrm>
        </p:spPr>
        <p:txBody>
          <a:bodyPr>
            <a:normAutofit/>
          </a:bodyPr>
          <a:lstStyle/>
          <a:p>
            <a:pPr algn="ctr"/>
            <a:r>
              <a:rPr lang="sr-Latn-RS" dirty="0" smtClean="0">
                <a:solidFill>
                  <a:schemeClr val="bg1"/>
                </a:solidFill>
                <a:latin typeface="+mn-lt"/>
              </a:rPr>
              <a:t>Vitamine </a:t>
            </a:r>
            <a:r>
              <a:rPr lang="en-US" dirty="0" smtClean="0">
                <a:solidFill>
                  <a:schemeClr val="bg1"/>
                </a:solidFill>
                <a:latin typeface="+mn-lt"/>
              </a:rPr>
              <a:t>B</a:t>
            </a:r>
            <a:r>
              <a:rPr lang="en-US" baseline="-25000" dirty="0" smtClean="0">
                <a:solidFill>
                  <a:schemeClr val="bg1"/>
                </a:solidFill>
                <a:latin typeface="+mn-lt"/>
              </a:rPr>
              <a:t>12</a:t>
            </a:r>
            <a:r>
              <a:rPr lang="en-US" dirty="0" smtClean="0">
                <a:solidFill>
                  <a:schemeClr val="bg1"/>
                </a:solidFill>
                <a:latin typeface="+mn-lt"/>
              </a:rPr>
              <a:t> </a:t>
            </a:r>
            <a:endParaRPr lang="en-US" dirty="0">
              <a:solidFill>
                <a:schemeClr val="bg1"/>
              </a:solidFill>
              <a:latin typeface="+mn-lt"/>
            </a:endParaRPr>
          </a:p>
        </p:txBody>
      </p:sp>
      <p:pic>
        <p:nvPicPr>
          <p:cNvPr id="7" name="Picture 2"/>
          <p:cNvPicPr>
            <a:picLocks noChangeAspect="1" noChangeArrowheads="1"/>
          </p:cNvPicPr>
          <p:nvPr/>
        </p:nvPicPr>
        <p:blipFill>
          <a:blip r:embed="rId4" cstate="print"/>
          <a:srcRect/>
          <a:stretch>
            <a:fillRect/>
          </a:stretch>
        </p:blipFill>
        <p:spPr bwMode="auto">
          <a:xfrm>
            <a:off x="6248399" y="1246481"/>
            <a:ext cx="4915679" cy="5001919"/>
          </a:xfrm>
          <a:prstGeom prst="rect">
            <a:avLst/>
          </a:prstGeom>
          <a:noFill/>
          <a:ln w="9525">
            <a:noFill/>
            <a:miter lim="800000"/>
            <a:headEnd/>
            <a:tailEnd/>
          </a:ln>
          <a:effectLst/>
        </p:spPr>
      </p:pic>
    </p:spTree>
    <p:extLst>
      <p:ext uri="{BB962C8B-B14F-4D97-AF65-F5344CB8AC3E}">
        <p14:creationId xmlns:p14="http://schemas.microsoft.com/office/powerpoint/2010/main" xmlns="" val="14302055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2" cstate="print"/>
          <a:srcRect/>
          <a:stretch>
            <a:fillRect/>
          </a:stretch>
        </p:blipFill>
        <p:spPr bwMode="auto">
          <a:xfrm>
            <a:off x="533400" y="152400"/>
            <a:ext cx="10972800" cy="914400"/>
          </a:xfrm>
          <a:prstGeom prst="rect">
            <a:avLst/>
          </a:prstGeom>
          <a:noFill/>
          <a:ln w="9525">
            <a:noFill/>
            <a:miter lim="800000"/>
            <a:headEnd/>
            <a:tailEnd/>
          </a:ln>
        </p:spPr>
      </p:pic>
      <p:sp>
        <p:nvSpPr>
          <p:cNvPr id="4" name="Title 3"/>
          <p:cNvSpPr>
            <a:spLocks noGrp="1"/>
          </p:cNvSpPr>
          <p:nvPr>
            <p:ph type="title"/>
          </p:nvPr>
        </p:nvSpPr>
        <p:spPr>
          <a:xfrm>
            <a:off x="1981200" y="304800"/>
            <a:ext cx="8229600" cy="590128"/>
          </a:xfrm>
        </p:spPr>
        <p:txBody>
          <a:bodyPr>
            <a:normAutofit/>
          </a:bodyPr>
          <a:lstStyle/>
          <a:p>
            <a:pPr algn="ctr"/>
            <a:r>
              <a:rPr lang="sr-Latn-RS" dirty="0" smtClean="0">
                <a:solidFill>
                  <a:schemeClr val="bg1"/>
                </a:solidFill>
                <a:latin typeface="+mn-lt"/>
              </a:rPr>
              <a:t>Vitamine </a:t>
            </a:r>
            <a:r>
              <a:rPr lang="en-US" dirty="0" smtClean="0">
                <a:solidFill>
                  <a:schemeClr val="bg1"/>
                </a:solidFill>
                <a:latin typeface="+mn-lt"/>
              </a:rPr>
              <a:t>B</a:t>
            </a:r>
            <a:r>
              <a:rPr lang="en-US" baseline="-25000" dirty="0" smtClean="0">
                <a:solidFill>
                  <a:schemeClr val="bg1"/>
                </a:solidFill>
                <a:latin typeface="+mn-lt"/>
              </a:rPr>
              <a:t>12</a:t>
            </a:r>
            <a:r>
              <a:rPr lang="en-US" dirty="0" smtClean="0">
                <a:solidFill>
                  <a:schemeClr val="bg1"/>
                </a:solidFill>
                <a:latin typeface="+mn-lt"/>
              </a:rPr>
              <a:t> </a:t>
            </a:r>
            <a:endParaRPr lang="en-US" dirty="0">
              <a:solidFill>
                <a:schemeClr val="bg1"/>
              </a:solidFill>
              <a:latin typeface="+mn-lt"/>
            </a:endParaRPr>
          </a:p>
        </p:txBody>
      </p:sp>
      <p:sp>
        <p:nvSpPr>
          <p:cNvPr id="3" name="Content Placeholder 2"/>
          <p:cNvSpPr>
            <a:spLocks noGrp="1"/>
          </p:cNvSpPr>
          <p:nvPr>
            <p:ph sz="quarter" idx="1"/>
          </p:nvPr>
        </p:nvSpPr>
        <p:spPr>
          <a:xfrm>
            <a:off x="304800" y="1295400"/>
            <a:ext cx="8458200" cy="4937760"/>
          </a:xfrm>
        </p:spPr>
        <p:txBody>
          <a:bodyPr/>
          <a:lstStyle/>
          <a:p>
            <a:pPr>
              <a:buNone/>
            </a:pPr>
            <a:r>
              <a:rPr lang="sr-Latn-CS" sz="2400" dirty="0" smtClean="0"/>
              <a:t>Schillings</a:t>
            </a:r>
            <a:r>
              <a:rPr lang="sr-Cyrl-RS" sz="2400" dirty="0" smtClean="0"/>
              <a:t> </a:t>
            </a:r>
            <a:r>
              <a:rPr lang="sr-Latn-RS" sz="2400" dirty="0" smtClean="0"/>
              <a:t>test</a:t>
            </a:r>
            <a:endParaRPr lang="sr-Latn-RS" sz="2400" baseline="30000" dirty="0" smtClean="0"/>
          </a:p>
          <a:p>
            <a:r>
              <a:rPr lang="en-US" sz="2400" baseline="30000" dirty="0" smtClean="0"/>
              <a:t>57</a:t>
            </a:r>
            <a:r>
              <a:rPr lang="x-none" sz="2400" dirty="0"/>
              <a:t>Co</a:t>
            </a:r>
            <a:r>
              <a:rPr lang="en-US" sz="2400" dirty="0"/>
              <a:t> </a:t>
            </a:r>
            <a:r>
              <a:rPr lang="en-US" sz="2400" dirty="0" err="1"/>
              <a:t>ili</a:t>
            </a:r>
            <a:r>
              <a:rPr lang="en-US" sz="2400" dirty="0"/>
              <a:t> </a:t>
            </a:r>
            <a:r>
              <a:rPr lang="en-US" sz="2400" baseline="30000" dirty="0" err="1" smtClean="0"/>
              <a:t>58</a:t>
            </a:r>
            <a:r>
              <a:rPr lang="en-US" sz="2400" dirty="0" err="1" smtClean="0"/>
              <a:t>Co</a:t>
            </a:r>
            <a:r>
              <a:rPr lang="sr-Latn-RS" sz="2400" dirty="0"/>
              <a:t> </a:t>
            </a:r>
            <a:r>
              <a:rPr lang="sr-Latn-RS" sz="2400" dirty="0" smtClean="0"/>
              <a:t> </a:t>
            </a:r>
            <a:r>
              <a:rPr lang="x-none" sz="2400" dirty="0" smtClean="0"/>
              <a:t>vitamin</a:t>
            </a:r>
            <a:r>
              <a:rPr lang="sr-Latn-RS" sz="2400" dirty="0"/>
              <a:t>-</a:t>
            </a:r>
            <a:r>
              <a:rPr lang="x-none" sz="2400" smtClean="0"/>
              <a:t>B</a:t>
            </a:r>
            <a:r>
              <a:rPr lang="x-none" sz="2400" baseline="-25000" smtClean="0"/>
              <a:t>12</a:t>
            </a:r>
            <a:r>
              <a:rPr lang="en-US" sz="2400" dirty="0" smtClean="0"/>
              <a:t> </a:t>
            </a:r>
            <a:r>
              <a:rPr lang="sr-Cyrl-RS" sz="2400" dirty="0" smtClean="0"/>
              <a:t> - </a:t>
            </a:r>
            <a:r>
              <a:rPr lang="sr-Cyrl-RS" sz="2400" dirty="0"/>
              <a:t>
</a:t>
            </a:r>
            <a:r>
              <a:rPr lang="en-US" sz="2000" baseline="30000" dirty="0">
                <a:latin typeface="Arial" pitchFamily="34" charset="0"/>
                <a:cs typeface="Arial" pitchFamily="34" charset="0"/>
              </a:rPr>
              <a:t>57</a:t>
            </a:r>
            <a:r>
              <a:rPr lang="en-US" sz="2000" dirty="0">
                <a:latin typeface="Arial" pitchFamily="34" charset="0"/>
                <a:cs typeface="Arial" pitchFamily="34" charset="0"/>
              </a:rPr>
              <a:t>Co-B</a:t>
            </a:r>
            <a:r>
              <a:rPr lang="en-US" sz="2000" baseline="-25000" dirty="0">
                <a:latin typeface="Arial" pitchFamily="34" charset="0"/>
                <a:cs typeface="Arial" pitchFamily="34" charset="0"/>
              </a:rPr>
              <a:t>12</a:t>
            </a:r>
            <a:r>
              <a:rPr lang="en-US" sz="2000" dirty="0">
                <a:latin typeface="Arial" pitchFamily="34" charset="0"/>
                <a:cs typeface="Arial" pitchFamily="34" charset="0"/>
              </a:rPr>
              <a:t> +</a:t>
            </a:r>
            <a:r>
              <a:rPr lang="en-US" sz="2000" baseline="30000" dirty="0" smtClean="0">
                <a:latin typeface="Arial" pitchFamily="34" charset="0"/>
                <a:cs typeface="Arial" pitchFamily="34" charset="0"/>
              </a:rPr>
              <a:t>58</a:t>
            </a:r>
            <a:r>
              <a:rPr lang="en-US" sz="2000" dirty="0" smtClean="0">
                <a:latin typeface="Arial" pitchFamily="34" charset="0"/>
                <a:cs typeface="Arial" pitchFamily="34" charset="0"/>
              </a:rPr>
              <a:t>Co-</a:t>
            </a:r>
            <a:r>
              <a:rPr lang="sr-Latn-RS" sz="2000" dirty="0" smtClean="0">
                <a:latin typeface="Arial" pitchFamily="34" charset="0"/>
                <a:cs typeface="Arial" pitchFamily="34" charset="0"/>
              </a:rPr>
              <a:t>intrinsic factor B</a:t>
            </a:r>
            <a:r>
              <a:rPr lang="en-US" sz="2000" baseline="-25000" dirty="0" smtClean="0">
                <a:latin typeface="Arial" pitchFamily="34" charset="0"/>
                <a:cs typeface="Arial" pitchFamily="34" charset="0"/>
              </a:rPr>
              <a:t>12</a:t>
            </a:r>
            <a:r>
              <a:rPr lang="en-US" sz="2000" dirty="0" smtClean="0">
                <a:latin typeface="Arial" pitchFamily="34" charset="0"/>
                <a:cs typeface="Arial" pitchFamily="34" charset="0"/>
              </a:rPr>
              <a:t> </a:t>
            </a:r>
            <a:endParaRPr lang="en-US" sz="2000" dirty="0">
              <a:latin typeface="Arial" pitchFamily="34" charset="0"/>
              <a:cs typeface="Arial" pitchFamily="34" charset="0"/>
            </a:endParaRPr>
          </a:p>
          <a:p>
            <a:endParaRPr lang="sr-Latn-CS" sz="2400" dirty="0"/>
          </a:p>
          <a:p>
            <a:endParaRPr lang="en-US" dirty="0" smtClean="0"/>
          </a:p>
        </p:txBody>
      </p:sp>
      <p:sp>
        <p:nvSpPr>
          <p:cNvPr id="5" name="Rectangle 4"/>
          <p:cNvSpPr/>
          <p:nvPr/>
        </p:nvSpPr>
        <p:spPr>
          <a:xfrm>
            <a:off x="381000" y="2819400"/>
            <a:ext cx="2971800" cy="1554272"/>
          </a:xfrm>
          <a:prstGeom prst="rect">
            <a:avLst/>
          </a:prstGeom>
        </p:spPr>
        <p:txBody>
          <a:bodyPr wrap="square">
            <a:spAutoFit/>
          </a:bodyPr>
          <a:lstStyle/>
          <a:p>
            <a:pPr>
              <a:spcAft>
                <a:spcPts val="600"/>
              </a:spcAft>
            </a:pPr>
            <a:r>
              <a:rPr lang="sr-Latn-RS" sz="2000" dirty="0" smtClean="0"/>
              <a:t>Normal findings </a:t>
            </a:r>
            <a:r>
              <a:rPr lang="pl-PL" sz="2000" dirty="0" smtClean="0"/>
              <a:t>24h </a:t>
            </a:r>
            <a:endParaRPr lang="pl-PL" sz="2000" dirty="0"/>
          </a:p>
          <a:p>
            <a:pPr>
              <a:spcAft>
                <a:spcPts val="600"/>
              </a:spcAft>
            </a:pPr>
            <a:r>
              <a:rPr lang="pl-PL" sz="2000" baseline="30000" dirty="0"/>
              <a:t>58</a:t>
            </a:r>
            <a:r>
              <a:rPr lang="pl-PL" sz="2000" dirty="0"/>
              <a:t>Co=12-30%       </a:t>
            </a:r>
            <a:endParaRPr lang="sr-Cyrl-RS" sz="2000" dirty="0"/>
          </a:p>
          <a:p>
            <a:pPr>
              <a:spcAft>
                <a:spcPts val="600"/>
              </a:spcAft>
            </a:pPr>
            <a:r>
              <a:rPr lang="pl-PL" sz="2000" baseline="30000" dirty="0"/>
              <a:t>57</a:t>
            </a:r>
            <a:r>
              <a:rPr lang="pl-PL" sz="2000" dirty="0"/>
              <a:t>Co=11-28% </a:t>
            </a:r>
          </a:p>
          <a:p>
            <a:pPr>
              <a:spcAft>
                <a:spcPts val="600"/>
              </a:spcAft>
            </a:pPr>
            <a:r>
              <a:rPr lang="pl-PL" sz="2000" b="1" baseline="30000" dirty="0" smtClean="0"/>
              <a:t>58</a:t>
            </a:r>
            <a:r>
              <a:rPr lang="pl-PL" sz="2000" b="1" dirty="0" smtClean="0"/>
              <a:t>Co:</a:t>
            </a:r>
            <a:r>
              <a:rPr lang="pl-PL" sz="2000" b="1" baseline="30000" dirty="0" smtClean="0"/>
              <a:t>57</a:t>
            </a:r>
            <a:r>
              <a:rPr lang="pl-PL" sz="2000" b="1" dirty="0" smtClean="0"/>
              <a:t>Co~1 </a:t>
            </a:r>
            <a:endParaRPr lang="pl-PL" sz="2000" b="1" dirty="0"/>
          </a:p>
        </p:txBody>
      </p:sp>
      <p:pic>
        <p:nvPicPr>
          <p:cNvPr id="6" name="Picture 5"/>
          <p:cNvPicPr>
            <a:picLocks noChangeAspect="1"/>
          </p:cNvPicPr>
          <p:nvPr/>
        </p:nvPicPr>
        <p:blipFill>
          <a:blip r:embed="rId3" cstate="print"/>
          <a:srcRect t="12941"/>
          <a:stretch>
            <a:fillRect/>
          </a:stretch>
        </p:blipFill>
        <p:spPr>
          <a:xfrm>
            <a:off x="2286000" y="3733800"/>
            <a:ext cx="5843415" cy="2991272"/>
          </a:xfrm>
          <a:prstGeom prst="rect">
            <a:avLst/>
          </a:prstGeom>
        </p:spPr>
      </p:pic>
      <p:pic>
        <p:nvPicPr>
          <p:cNvPr id="2" name="Picture 1"/>
          <p:cNvPicPr>
            <a:picLocks noChangeAspect="1"/>
          </p:cNvPicPr>
          <p:nvPr/>
        </p:nvPicPr>
        <p:blipFill>
          <a:blip r:embed="rId4" cstate="print"/>
          <a:stretch>
            <a:fillRect/>
          </a:stretch>
        </p:blipFill>
        <p:spPr>
          <a:xfrm>
            <a:off x="7391400" y="1143000"/>
            <a:ext cx="4616302" cy="3432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3" cstate="print"/>
          <a:srcRect/>
          <a:stretch>
            <a:fillRect/>
          </a:stretch>
        </p:blipFill>
        <p:spPr bwMode="auto">
          <a:xfrm>
            <a:off x="685800" y="107950"/>
            <a:ext cx="10820400" cy="958850"/>
          </a:xfrm>
          <a:prstGeom prst="rect">
            <a:avLst/>
          </a:prstGeom>
          <a:noFill/>
          <a:ln w="9525">
            <a:noFill/>
            <a:miter lim="800000"/>
            <a:headEnd/>
            <a:tailEnd/>
          </a:ln>
        </p:spPr>
      </p:pic>
      <p:sp>
        <p:nvSpPr>
          <p:cNvPr id="2" name="Title 1"/>
          <p:cNvSpPr>
            <a:spLocks noGrp="1"/>
          </p:cNvSpPr>
          <p:nvPr>
            <p:ph type="title"/>
          </p:nvPr>
        </p:nvSpPr>
        <p:spPr>
          <a:xfrm>
            <a:off x="838200" y="0"/>
            <a:ext cx="10820400" cy="1066800"/>
          </a:xfrm>
        </p:spPr>
        <p:txBody>
          <a:bodyPr>
            <a:normAutofit/>
          </a:bodyPr>
          <a:lstStyle/>
          <a:p>
            <a:pPr algn="ctr">
              <a:defRPr/>
            </a:pPr>
            <a:r>
              <a:rPr lang="en-US" dirty="0" smtClean="0">
                <a:solidFill>
                  <a:schemeClr val="bg1"/>
                </a:solidFill>
                <a:latin typeface="Arial" pitchFamily="34" charset="0"/>
                <a:cs typeface="Arial" pitchFamily="34" charset="0"/>
              </a:rPr>
              <a:t>Helicobacter pylori infection </a:t>
            </a:r>
            <a:r>
              <a:rPr lang="x-none" smtClean="0">
                <a:solidFill>
                  <a:schemeClr val="bg1"/>
                </a:solidFill>
                <a:latin typeface="Arial" pitchFamily="34" charset="0"/>
                <a:cs typeface="Arial" pitchFamily="34" charset="0"/>
              </a:rPr>
              <a:t/>
            </a:r>
            <a:br>
              <a:rPr lang="x-none" smtClean="0">
                <a:solidFill>
                  <a:schemeClr val="bg1"/>
                </a:solidFill>
                <a:latin typeface="Arial" pitchFamily="34" charset="0"/>
                <a:cs typeface="Arial" pitchFamily="34" charset="0"/>
              </a:rPr>
            </a:br>
            <a:r>
              <a:rPr lang="x-none" baseline="30000" smtClean="0">
                <a:solidFill>
                  <a:schemeClr val="bg1"/>
                </a:solidFill>
                <a:latin typeface="Arial" pitchFamily="34" charset="0"/>
                <a:cs typeface="Arial" pitchFamily="34" charset="0"/>
              </a:rPr>
              <a:t>14</a:t>
            </a:r>
            <a:r>
              <a:rPr lang="sr-Cyrl-RS" dirty="0" smtClean="0">
                <a:solidFill>
                  <a:schemeClr val="bg1"/>
                </a:solidFill>
                <a:latin typeface="Arial" pitchFamily="34" charset="0"/>
                <a:cs typeface="Arial" pitchFamily="34" charset="0"/>
              </a:rPr>
              <a:t>С</a:t>
            </a:r>
            <a:r>
              <a:rPr lang="x-none" smtClean="0">
                <a:solidFill>
                  <a:schemeClr val="bg1"/>
                </a:solidFill>
                <a:latin typeface="Arial" pitchFamily="34" charset="0"/>
                <a:cs typeface="Arial" pitchFamily="34" charset="0"/>
              </a:rPr>
              <a:t>-</a:t>
            </a:r>
            <a:r>
              <a:rPr lang="sr-Latn-RS" dirty="0" smtClean="0">
                <a:solidFill>
                  <a:schemeClr val="bg1"/>
                </a:solidFill>
                <a:latin typeface="Arial" pitchFamily="34" charset="0"/>
                <a:cs typeface="Arial" pitchFamily="34" charset="0"/>
              </a:rPr>
              <a:t>urea</a:t>
            </a:r>
            <a:endParaRPr lang="en-US" dirty="0">
              <a:solidFill>
                <a:schemeClr val="bg1"/>
              </a:solidFill>
              <a:latin typeface="Arial" pitchFamily="34" charset="0"/>
              <a:cs typeface="Arial" pitchFamily="34" charset="0"/>
            </a:endParaRPr>
          </a:p>
        </p:txBody>
      </p:sp>
      <p:sp>
        <p:nvSpPr>
          <p:cNvPr id="5" name="Content Placeholder 4"/>
          <p:cNvSpPr>
            <a:spLocks noGrp="1"/>
          </p:cNvSpPr>
          <p:nvPr>
            <p:ph sz="quarter" idx="1"/>
          </p:nvPr>
        </p:nvSpPr>
        <p:spPr/>
        <p:txBody>
          <a:bodyPr/>
          <a:lstStyle/>
          <a:p>
            <a:r>
              <a:rPr lang="en-US" sz="2400" dirty="0"/>
              <a:t>H</a:t>
            </a:r>
            <a:r>
              <a:rPr lang="en-US" sz="2400" baseline="-25000" dirty="0"/>
              <a:t>2</a:t>
            </a:r>
            <a:r>
              <a:rPr lang="en-US" sz="2400" dirty="0"/>
              <a:t>N(</a:t>
            </a:r>
            <a:r>
              <a:rPr lang="en-US" sz="2400" baseline="30000" dirty="0"/>
              <a:t>14</a:t>
            </a:r>
            <a:r>
              <a:rPr lang="en-US" sz="2400" dirty="0"/>
              <a:t>CO</a:t>
            </a:r>
            <a:r>
              <a:rPr lang="en-US" sz="2400" baseline="-25000" dirty="0"/>
              <a:t>2</a:t>
            </a:r>
            <a:r>
              <a:rPr lang="en-US" sz="2400" dirty="0"/>
              <a:t>)NH</a:t>
            </a:r>
            <a:r>
              <a:rPr lang="en-US" sz="2400" baseline="-25000" dirty="0"/>
              <a:t>2</a:t>
            </a:r>
            <a:r>
              <a:rPr lang="en-US" sz="2400" dirty="0"/>
              <a:t>O+H</a:t>
            </a:r>
            <a:r>
              <a:rPr lang="en-US" sz="2400" baseline="-25000" dirty="0"/>
              <a:t>2</a:t>
            </a:r>
            <a:r>
              <a:rPr lang="en-US" sz="2400" dirty="0"/>
              <a:t>O-</a:t>
            </a:r>
            <a:r>
              <a:rPr lang="en-US" sz="2400" dirty="0" smtClean="0"/>
              <a:t>-(</a:t>
            </a:r>
            <a:r>
              <a:rPr lang="sr-Latn-RS" sz="2400" dirty="0" smtClean="0"/>
              <a:t>ureasa enzime</a:t>
            </a:r>
            <a:r>
              <a:rPr lang="en-US" sz="2400" dirty="0" smtClean="0"/>
              <a:t>)-› 2NH</a:t>
            </a:r>
            <a:r>
              <a:rPr lang="en-US" sz="2400" baseline="-25000" dirty="0" smtClean="0"/>
              <a:t>3</a:t>
            </a:r>
            <a:r>
              <a:rPr lang="en-US" sz="2400" dirty="0" smtClean="0"/>
              <a:t>+</a:t>
            </a:r>
            <a:r>
              <a:rPr lang="en-US" sz="2400" baseline="30000" dirty="0" smtClean="0"/>
              <a:t>14</a:t>
            </a:r>
            <a:r>
              <a:rPr lang="en-US" sz="2400" dirty="0" smtClean="0"/>
              <a:t>CO</a:t>
            </a:r>
            <a:r>
              <a:rPr lang="en-US" sz="2400" baseline="-25000" dirty="0" smtClean="0"/>
              <a:t>2</a:t>
            </a:r>
            <a:endParaRPr lang="sr-Latn-RS" sz="2400" baseline="-25000" dirty="0" smtClean="0"/>
          </a:p>
          <a:p>
            <a:r>
              <a:rPr lang="hr-HR" sz="2400" baseline="30000" dirty="0"/>
              <a:t>14</a:t>
            </a:r>
            <a:r>
              <a:rPr lang="en-US" sz="2400" dirty="0"/>
              <a:t>C</a:t>
            </a:r>
            <a:r>
              <a:rPr lang="hr-HR" sz="2400" dirty="0" smtClean="0"/>
              <a:t>-</a:t>
            </a:r>
            <a:r>
              <a:rPr lang="sr-Latn-RS" sz="2400" dirty="0" smtClean="0"/>
              <a:t>converts in </a:t>
            </a:r>
            <a:r>
              <a:rPr lang="en-US" sz="2400" dirty="0" smtClean="0"/>
              <a:t>CO</a:t>
            </a:r>
            <a:r>
              <a:rPr lang="hr-HR" sz="2400" dirty="0"/>
              <a:t>2 </a:t>
            </a:r>
            <a:r>
              <a:rPr lang="sr-Latn-CS" sz="2400" dirty="0"/>
              <a:t>и</a:t>
            </a:r>
            <a:r>
              <a:rPr lang="hr-HR" sz="2400" dirty="0"/>
              <a:t> </a:t>
            </a:r>
            <a:r>
              <a:rPr lang="en-US" sz="2400" dirty="0"/>
              <a:t>NH</a:t>
            </a:r>
            <a:r>
              <a:rPr lang="hr-HR" sz="2400" baseline="-25000" dirty="0"/>
              <a:t>3</a:t>
            </a:r>
            <a:r>
              <a:rPr lang="hr-HR" sz="2400" dirty="0"/>
              <a:t> </a:t>
            </a:r>
            <a:r>
              <a:rPr lang="en-US" sz="2400" dirty="0" err="1" smtClean="0"/>
              <a:t>urease</a:t>
            </a:r>
            <a:r>
              <a:rPr lang="en-US" sz="2400" dirty="0" smtClean="0"/>
              <a:t>-producing bacteria</a:t>
            </a:r>
            <a:endParaRPr lang="sr-Cyrl-CS" sz="2400" dirty="0"/>
          </a:p>
          <a:p>
            <a:endParaRPr lang="en-US" dirty="0"/>
          </a:p>
        </p:txBody>
      </p:sp>
      <p:pic>
        <p:nvPicPr>
          <p:cNvPr id="6" name="Picture 2"/>
          <p:cNvPicPr>
            <a:picLocks noChangeAspect="1" noChangeArrowheads="1"/>
          </p:cNvPicPr>
          <p:nvPr/>
        </p:nvPicPr>
        <p:blipFill>
          <a:blip r:embed="rId4" cstate="print"/>
          <a:srcRect/>
          <a:stretch>
            <a:fillRect/>
          </a:stretch>
        </p:blipFill>
        <p:spPr>
          <a:xfrm>
            <a:off x="1572621" y="2286000"/>
            <a:ext cx="6199779" cy="4038600"/>
          </a:xfrm>
          <a:prstGeom prst="rect">
            <a:avLst/>
          </a:prstGeom>
          <a:noFill/>
        </p:spPr>
      </p:pic>
      <p:pic>
        <p:nvPicPr>
          <p:cNvPr id="7" name="Picture 3"/>
          <p:cNvPicPr>
            <a:picLocks noChangeAspect="1" noChangeArrowheads="1"/>
          </p:cNvPicPr>
          <p:nvPr/>
        </p:nvPicPr>
        <p:blipFill>
          <a:blip r:embed="rId5" cstate="print"/>
          <a:srcRect/>
          <a:stretch>
            <a:fillRect/>
          </a:stretch>
        </p:blipFill>
        <p:spPr bwMode="auto">
          <a:xfrm>
            <a:off x="8077200" y="2286000"/>
            <a:ext cx="2480610" cy="3581400"/>
          </a:xfrm>
          <a:prstGeom prst="rect">
            <a:avLst/>
          </a:prstGeom>
          <a:noFill/>
          <a:ln w="9525">
            <a:noFill/>
            <a:miter lim="800000"/>
            <a:headEnd/>
            <a:tailEnd/>
          </a:ln>
        </p:spPr>
      </p:pic>
    </p:spTree>
    <p:extLst>
      <p:ext uri="{BB962C8B-B14F-4D97-AF65-F5344CB8AC3E}">
        <p14:creationId xmlns:p14="http://schemas.microsoft.com/office/powerpoint/2010/main" xmlns="" val="261845208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609600" y="152400"/>
            <a:ext cx="11049000" cy="990600"/>
          </a:xfrm>
          <a:prstGeom prst="rect">
            <a:avLst/>
          </a:prstGeom>
          <a:noFill/>
          <a:ln w="9525">
            <a:noFill/>
            <a:miter lim="800000"/>
            <a:headEnd/>
            <a:tailEnd/>
          </a:ln>
        </p:spPr>
      </p:pic>
      <p:sp>
        <p:nvSpPr>
          <p:cNvPr id="2" name="Title 1"/>
          <p:cNvSpPr>
            <a:spLocks noGrp="1"/>
          </p:cNvSpPr>
          <p:nvPr>
            <p:ph type="title"/>
          </p:nvPr>
        </p:nvSpPr>
        <p:spPr>
          <a:xfrm>
            <a:off x="685800" y="2133600"/>
            <a:ext cx="5105400" cy="2743200"/>
          </a:xfrm>
        </p:spPr>
        <p:txBody>
          <a:bodyPr>
            <a:noAutofit/>
          </a:bodyPr>
          <a:lstStyle/>
          <a:p>
            <a:r>
              <a:rPr lang="en-US" sz="2400" b="1" dirty="0" err="1" smtClean="0">
                <a:solidFill>
                  <a:schemeClr val="tx1"/>
                </a:solidFill>
                <a:latin typeface="+mn-lt"/>
              </a:rPr>
              <a:t>Triolein</a:t>
            </a:r>
            <a:r>
              <a:rPr lang="en-US" sz="2400" b="1" dirty="0" smtClean="0">
                <a:solidFill>
                  <a:schemeClr val="tx1"/>
                </a:solidFill>
                <a:latin typeface="+mn-lt"/>
              </a:rPr>
              <a:t> Breath Test</a:t>
            </a:r>
            <a:r>
              <a:rPr lang="sr-Latn-RS" sz="2400" dirty="0" smtClean="0">
                <a:solidFill>
                  <a:schemeClr val="tx1"/>
                </a:solidFill>
                <a:latin typeface="+mn-lt"/>
              </a:rPr>
              <a:t/>
            </a:r>
            <a:br>
              <a:rPr lang="sr-Latn-RS" sz="2400" dirty="0" smtClean="0">
                <a:solidFill>
                  <a:schemeClr val="tx1"/>
                </a:solidFill>
                <a:latin typeface="+mn-lt"/>
              </a:rPr>
            </a:br>
            <a:r>
              <a:rPr lang="en-US" sz="2400" dirty="0" smtClean="0">
                <a:solidFill>
                  <a:schemeClr val="tx1"/>
                </a:solidFill>
                <a:latin typeface="+mn-lt"/>
              </a:rPr>
              <a:t>The 14C-triolein breath test was evaluated as a screening test for fat </a:t>
            </a:r>
            <a:r>
              <a:rPr lang="en-US" sz="2400" dirty="0" err="1" smtClean="0">
                <a:solidFill>
                  <a:schemeClr val="tx1"/>
                </a:solidFill>
                <a:latin typeface="+mn-lt"/>
              </a:rPr>
              <a:t>malabsorption</a:t>
            </a:r>
            <a:r>
              <a:rPr lang="en-US" sz="2400" dirty="0" smtClean="0">
                <a:solidFill>
                  <a:schemeClr val="tx1"/>
                </a:solidFill>
                <a:latin typeface="+mn-lt"/>
              </a:rPr>
              <a:t> </a:t>
            </a:r>
            <a:r>
              <a:rPr lang="sr-Latn-RS" sz="2400" dirty="0" smtClean="0">
                <a:solidFill>
                  <a:schemeClr val="tx1"/>
                </a:solidFill>
                <a:latin typeface="+mn-lt"/>
              </a:rPr>
              <a:t>.</a:t>
            </a:r>
            <a:br>
              <a:rPr lang="sr-Latn-RS" sz="2400" dirty="0" smtClean="0">
                <a:solidFill>
                  <a:schemeClr val="tx1"/>
                </a:solidFill>
                <a:latin typeface="+mn-lt"/>
              </a:rPr>
            </a:br>
            <a:r>
              <a:rPr lang="en-US" sz="2400" dirty="0" smtClean="0">
                <a:solidFill>
                  <a:schemeClr val="tx1"/>
                </a:solidFill>
                <a:latin typeface="+mn-lt"/>
              </a:rPr>
              <a:t>After the ingestion of a 30-g fat meal containing 14C-triolein, the breath excretion of 14CO2 was measured at hourly intervals for 6 h and compared with a 3-day </a:t>
            </a:r>
            <a:r>
              <a:rPr lang="en-US" sz="2400" dirty="0" err="1" smtClean="0">
                <a:solidFill>
                  <a:schemeClr val="tx1"/>
                </a:solidFill>
                <a:latin typeface="+mn-lt"/>
              </a:rPr>
              <a:t>faecal</a:t>
            </a:r>
            <a:r>
              <a:rPr lang="en-US" sz="2400" dirty="0" smtClean="0">
                <a:solidFill>
                  <a:schemeClr val="tx1"/>
                </a:solidFill>
                <a:latin typeface="+mn-lt"/>
              </a:rPr>
              <a:t> excretion of fat.</a:t>
            </a:r>
            <a:endParaRPr lang="en-US" sz="2400" dirty="0">
              <a:solidFill>
                <a:schemeClr val="tx1"/>
              </a:solidFill>
              <a:latin typeface="+mn-lt"/>
            </a:endParaRPr>
          </a:p>
        </p:txBody>
      </p:sp>
      <p:sp>
        <p:nvSpPr>
          <p:cNvPr id="3" name="Content Placeholder 2"/>
          <p:cNvSpPr>
            <a:spLocks noGrp="1"/>
          </p:cNvSpPr>
          <p:nvPr>
            <p:ph sz="quarter" idx="1"/>
          </p:nvPr>
        </p:nvSpPr>
        <p:spPr>
          <a:xfrm>
            <a:off x="685800" y="4953000"/>
            <a:ext cx="4419600" cy="1447800"/>
          </a:xfrm>
        </p:spPr>
        <p:txBody>
          <a:bodyPr>
            <a:normAutofit/>
          </a:bodyPr>
          <a:lstStyle/>
          <a:p>
            <a:r>
              <a:rPr lang="sr-Latn-CS" sz="2400" dirty="0" smtClean="0"/>
              <a:t>&gt;</a:t>
            </a:r>
            <a:r>
              <a:rPr lang="x-none" sz="2400" smtClean="0"/>
              <a:t> </a:t>
            </a:r>
            <a:r>
              <a:rPr lang="x-none" sz="2400" dirty="0"/>
              <a:t>3,4</a:t>
            </a:r>
            <a:r>
              <a:rPr lang="x-none" sz="2400" dirty="0" smtClean="0"/>
              <a:t>%/</a:t>
            </a:r>
            <a:r>
              <a:rPr lang="sr-Latn-RS" sz="2400" dirty="0" smtClean="0"/>
              <a:t>h</a:t>
            </a:r>
            <a:r>
              <a:rPr lang="sr-Cyrl-RS" sz="2400" dirty="0" smtClean="0"/>
              <a:t> </a:t>
            </a:r>
            <a:r>
              <a:rPr lang="sr-Cyrl-RS" sz="2400" dirty="0">
                <a:solidFill>
                  <a:schemeClr val="tx2"/>
                </a:solidFill>
              </a:rPr>
              <a:t>у издисајном </a:t>
            </a:r>
            <a:r>
              <a:rPr lang="sr-Cyrl-RS" sz="2400" dirty="0" smtClean="0">
                <a:solidFill>
                  <a:schemeClr val="tx2"/>
                </a:solidFill>
              </a:rPr>
              <a:t>ваздуху</a:t>
            </a:r>
            <a:endParaRPr lang="sr-Latn-CS" sz="2400" dirty="0"/>
          </a:p>
          <a:p>
            <a:r>
              <a:rPr lang="sr-Latn-RS" sz="2400" dirty="0" smtClean="0"/>
              <a:t>Pancreas insuficiency </a:t>
            </a:r>
            <a:r>
              <a:rPr lang="x-none" sz="2400" smtClean="0"/>
              <a:t>&lt;1,5</a:t>
            </a:r>
            <a:r>
              <a:rPr lang="x-none" sz="2400" dirty="0" smtClean="0"/>
              <a:t>%/</a:t>
            </a:r>
            <a:r>
              <a:rPr lang="sr-Latn-RS" sz="2400" dirty="0" smtClean="0"/>
              <a:t>h</a:t>
            </a:r>
            <a:endParaRPr lang="sr-Latn-CS" sz="2400" dirty="0"/>
          </a:p>
          <a:p>
            <a:r>
              <a:rPr lang="sr-Latn-RS" sz="2400" dirty="0" smtClean="0"/>
              <a:t>C</a:t>
            </a:r>
            <a:r>
              <a:rPr lang="en-US" sz="2400" dirty="0" err="1" smtClean="0"/>
              <a:t>eliac</a:t>
            </a:r>
            <a:r>
              <a:rPr lang="en-US" sz="2400" dirty="0" smtClean="0"/>
              <a:t> disease </a:t>
            </a:r>
            <a:r>
              <a:rPr lang="x-none" sz="2400" smtClean="0"/>
              <a:t>&lt;0,5%/</a:t>
            </a:r>
            <a:r>
              <a:rPr lang="sr-Latn-RS" sz="2400" dirty="0" smtClean="0"/>
              <a:t>h</a:t>
            </a:r>
            <a:endParaRPr lang="x-none" sz="2400" dirty="0"/>
          </a:p>
        </p:txBody>
      </p:sp>
      <p:sp>
        <p:nvSpPr>
          <p:cNvPr id="5" name="Content Placeholder 2"/>
          <p:cNvSpPr txBox="1">
            <a:spLocks/>
          </p:cNvSpPr>
          <p:nvPr/>
        </p:nvSpPr>
        <p:spPr>
          <a:xfrm>
            <a:off x="6324600" y="1600200"/>
            <a:ext cx="5181600" cy="4084320"/>
          </a:xfrm>
          <a:prstGeom prst="rect">
            <a:avLst/>
          </a:prstGeom>
        </p:spPr>
        <p:txBody>
          <a:bodyPr vert="horz">
            <a:normAutofit lnSpcReduction="10000"/>
          </a:bodyPr>
          <a:lstStyle/>
          <a:p>
            <a:pPr marL="274320" indent="-274320" fontAlgn="auto">
              <a:spcBef>
                <a:spcPts val="600"/>
              </a:spcBef>
              <a:spcAft>
                <a:spcPts val="0"/>
              </a:spcAft>
              <a:buClr>
                <a:schemeClr val="accent1"/>
              </a:buClr>
              <a:buSzPct val="76000"/>
              <a:defRPr/>
            </a:pPr>
            <a:r>
              <a:rPr lang="en-GB" sz="2400" b="1" baseline="30000" dirty="0">
                <a:latin typeface="+mn-lt"/>
              </a:rPr>
              <a:t>14</a:t>
            </a:r>
            <a:r>
              <a:rPr lang="en-GB" sz="2400" b="1" dirty="0">
                <a:latin typeface="+mn-lt"/>
              </a:rPr>
              <a:t>C </a:t>
            </a:r>
            <a:r>
              <a:rPr lang="en-US" sz="2400" b="1" dirty="0" smtClean="0">
                <a:latin typeface="+mn-lt"/>
              </a:rPr>
              <a:t>Lactose</a:t>
            </a:r>
            <a:r>
              <a:rPr lang="sr-Latn-CS" sz="2400" b="1" dirty="0" smtClean="0">
                <a:latin typeface="+mn-lt"/>
              </a:rPr>
              <a:t> </a:t>
            </a:r>
            <a:endParaRPr lang="sr-Latn-CS" sz="2400" b="1" dirty="0">
              <a:latin typeface="+mn-lt"/>
            </a:endParaRPr>
          </a:p>
          <a:p>
            <a:r>
              <a:rPr lang="en-US" sz="2400" dirty="0" smtClean="0">
                <a:latin typeface="+mn-lt"/>
              </a:rPr>
              <a:t>suspicion of osmotic </a:t>
            </a:r>
            <a:r>
              <a:rPr lang="en-US" sz="2400" dirty="0" err="1" smtClean="0">
                <a:latin typeface="+mn-lt"/>
              </a:rPr>
              <a:t>diarrhoea</a:t>
            </a:r>
            <a:r>
              <a:rPr lang="en-US" sz="2400" dirty="0" smtClean="0">
                <a:latin typeface="+mn-lt"/>
              </a:rPr>
              <a:t> on the basis of lactose-</a:t>
            </a:r>
            <a:r>
              <a:rPr lang="en-US" sz="2400" dirty="0" err="1" smtClean="0">
                <a:latin typeface="+mn-lt"/>
              </a:rPr>
              <a:t>malabsorption</a:t>
            </a:r>
            <a:r>
              <a:rPr lang="en-US" sz="2400" dirty="0" smtClean="0">
                <a:latin typeface="+mn-lt"/>
              </a:rPr>
              <a:t> </a:t>
            </a:r>
          </a:p>
          <a:p>
            <a:r>
              <a:rPr lang="en-US" sz="2400" dirty="0" smtClean="0">
                <a:latin typeface="+mn-lt"/>
              </a:rPr>
              <a:t>– complaints are usually flatus, </a:t>
            </a:r>
            <a:r>
              <a:rPr lang="en-US" sz="2400" dirty="0" err="1" smtClean="0">
                <a:latin typeface="+mn-lt"/>
              </a:rPr>
              <a:t>ructus</a:t>
            </a:r>
            <a:r>
              <a:rPr lang="en-US" sz="2400" dirty="0" smtClean="0">
                <a:latin typeface="+mn-lt"/>
              </a:rPr>
              <a:t>, postprandial cramps, bloating </a:t>
            </a:r>
            <a:endParaRPr lang="sr-Latn-RS" sz="2400" dirty="0" smtClean="0">
              <a:latin typeface="+mn-lt"/>
            </a:endParaRPr>
          </a:p>
          <a:p>
            <a:endParaRPr lang="sr-Latn-RS" sz="2400" dirty="0" smtClean="0">
              <a:latin typeface="+mn-lt"/>
            </a:endParaRPr>
          </a:p>
          <a:p>
            <a:r>
              <a:rPr lang="en-US" sz="2400" dirty="0" smtClean="0">
                <a:latin typeface="+mn-lt"/>
              </a:rPr>
              <a:t>normal value </a:t>
            </a:r>
          </a:p>
          <a:p>
            <a:r>
              <a:rPr lang="en-US" sz="2400" dirty="0" smtClean="0">
                <a:latin typeface="+mn-lt"/>
              </a:rPr>
              <a:t>–peak excretion &gt; 6.5% </a:t>
            </a:r>
          </a:p>
          <a:p>
            <a:r>
              <a:rPr lang="en-US" sz="2400" dirty="0" smtClean="0">
                <a:latin typeface="+mn-lt"/>
              </a:rPr>
              <a:t>–cum%4h &gt; 14.5% </a:t>
            </a:r>
          </a:p>
          <a:p>
            <a:r>
              <a:rPr lang="en-US" sz="2400" dirty="0" smtClean="0">
                <a:latin typeface="+mn-lt"/>
              </a:rPr>
              <a:t>–H2-excretion: (max. value – value t0) &lt; 20 </a:t>
            </a:r>
            <a:r>
              <a:rPr lang="en-US" sz="2400" dirty="0" err="1" smtClean="0">
                <a:latin typeface="+mn-lt"/>
              </a:rPr>
              <a:t>ppm</a:t>
            </a:r>
            <a:r>
              <a:rPr lang="en-US" sz="2400" dirty="0" smtClean="0">
                <a:latin typeface="+mn-lt"/>
              </a:rPr>
              <a:t> </a:t>
            </a:r>
          </a:p>
          <a:p>
            <a:endParaRPr lang="en-US" sz="2400" dirty="0" smtClean="0">
              <a:latin typeface="+mn-lt"/>
            </a:endParaRPr>
          </a:p>
        </p:txBody>
      </p:sp>
      <p:sp>
        <p:nvSpPr>
          <p:cNvPr id="7" name="Title 3"/>
          <p:cNvSpPr txBox="1">
            <a:spLocks/>
          </p:cNvSpPr>
          <p:nvPr/>
        </p:nvSpPr>
        <p:spPr>
          <a:xfrm>
            <a:off x="1981200" y="152400"/>
            <a:ext cx="8229600" cy="762000"/>
          </a:xfrm>
          <a:prstGeom prst="rect">
            <a:avLst/>
          </a:prstGeom>
        </p:spPr>
        <p:txBody>
          <a:bodyPr vert="horz" anchor="b"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CO</a:t>
            </a:r>
            <a:r>
              <a:rPr kumimoji="0" lang="en-US" sz="3200" b="0" i="0" u="none" strike="noStrike" kern="1200" cap="none" spc="0" normalizeH="0" baseline="-25000" noProof="0" dirty="0" smtClean="0">
                <a:ln>
                  <a:noFill/>
                </a:ln>
                <a:solidFill>
                  <a:schemeClr val="bg1"/>
                </a:solidFill>
                <a:effectLst/>
                <a:uLnTx/>
                <a:uFillTx/>
                <a:latin typeface="Arial" pitchFamily="34" charset="0"/>
                <a:ea typeface="+mj-ea"/>
                <a:cs typeface="Arial" pitchFamily="34" charset="0"/>
              </a:rPr>
              <a:t>2</a:t>
            </a:r>
            <a:r>
              <a:rPr kumimoji="0" lang="en-US" sz="32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breath tests</a:t>
            </a:r>
            <a:endParaRPr kumimoji="0" lang="en-US" sz="32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Tree>
    <p:extLst>
      <p:ext uri="{BB962C8B-B14F-4D97-AF65-F5344CB8AC3E}">
        <p14:creationId xmlns:p14="http://schemas.microsoft.com/office/powerpoint/2010/main" xmlns="" val="31800637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148482" name="Picture 2"/>
          <p:cNvPicPr>
            <a:picLocks noChangeAspect="1" noChangeArrowheads="1"/>
          </p:cNvPicPr>
          <p:nvPr/>
        </p:nvPicPr>
        <p:blipFill>
          <a:blip r:embed="rId2" cstate="print"/>
          <a:srcRect/>
          <a:stretch>
            <a:fillRect/>
          </a:stretch>
        </p:blipFill>
        <p:spPr bwMode="auto">
          <a:xfrm>
            <a:off x="1701166" y="159040"/>
            <a:ext cx="8585834" cy="6241760"/>
          </a:xfrm>
          <a:prstGeom prst="rect">
            <a:avLst/>
          </a:prstGeom>
          <a:noFill/>
          <a:ln w="9525">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609600" y="152400"/>
            <a:ext cx="10591800" cy="990600"/>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149506" name="Picture 2"/>
          <p:cNvPicPr>
            <a:picLocks noChangeAspect="1" noChangeArrowheads="1"/>
          </p:cNvPicPr>
          <p:nvPr/>
        </p:nvPicPr>
        <p:blipFill>
          <a:blip r:embed="rId2" cstate="print"/>
          <a:srcRect/>
          <a:stretch>
            <a:fillRect/>
          </a:stretch>
        </p:blipFill>
        <p:spPr bwMode="auto">
          <a:xfrm>
            <a:off x="1437290" y="152400"/>
            <a:ext cx="9078310" cy="6441280"/>
          </a:xfrm>
          <a:prstGeom prst="rect">
            <a:avLst/>
          </a:prstGeom>
          <a:noFill/>
          <a:ln w="9525">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609600" y="152400"/>
            <a:ext cx="10972800" cy="1052004"/>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Practical </a:t>
            </a:r>
          </a:p>
          <a:p>
            <a:pPr>
              <a:buNone/>
            </a:pPr>
            <a:r>
              <a:rPr lang="en-US" dirty="0" smtClean="0"/>
              <a:t>–test meal: substrate in gelatin capsule, taken with normal breakfast </a:t>
            </a:r>
          </a:p>
          <a:p>
            <a:pPr>
              <a:buNone/>
            </a:pPr>
            <a:r>
              <a:rPr lang="en-US" dirty="0" smtClean="0"/>
              <a:t>–breath samples: every 30 min </a:t>
            </a:r>
          </a:p>
          <a:p>
            <a:pPr>
              <a:buNone/>
            </a:pPr>
            <a:r>
              <a:rPr lang="en-US" dirty="0" smtClean="0"/>
              <a:t>–total test duration: 6h </a:t>
            </a:r>
          </a:p>
          <a:p>
            <a:r>
              <a:rPr lang="en-US" dirty="0" smtClean="0"/>
              <a:t>normal value </a:t>
            </a:r>
          </a:p>
          <a:p>
            <a:pPr>
              <a:buNone/>
            </a:pPr>
            <a:r>
              <a:rPr lang="en-US" dirty="0" smtClean="0"/>
              <a:t>–cum%6h &lt; 3% </a:t>
            </a:r>
          </a:p>
          <a:p>
            <a:pPr>
              <a:buNone/>
            </a:pPr>
            <a:r>
              <a:rPr lang="en-US" dirty="0" smtClean="0"/>
              <a:t>–especially the moment at which 14CO2-excretion increases is important in the differential diagnosis between bacterial overgrowth and </a:t>
            </a:r>
            <a:r>
              <a:rPr lang="en-US" dirty="0" err="1" smtClean="0"/>
              <a:t>ileal</a:t>
            </a:r>
            <a:r>
              <a:rPr lang="en-US" dirty="0" smtClean="0"/>
              <a:t> </a:t>
            </a:r>
            <a:r>
              <a:rPr lang="en-US" dirty="0" err="1" smtClean="0"/>
              <a:t>malabsorption</a:t>
            </a:r>
            <a:r>
              <a:rPr lang="en-US" dirty="0" smtClean="0"/>
              <a:t> </a:t>
            </a:r>
          </a:p>
          <a:p>
            <a:endParaRPr lang="en-US" dirty="0"/>
          </a:p>
        </p:txBody>
      </p:sp>
      <p:pic>
        <p:nvPicPr>
          <p:cNvPr id="150533" name="Picture 5"/>
          <p:cNvPicPr>
            <a:picLocks noChangeAspect="1" noChangeArrowheads="1"/>
          </p:cNvPicPr>
          <p:nvPr/>
        </p:nvPicPr>
        <p:blipFill>
          <a:blip r:embed="rId2" cstate="print"/>
          <a:srcRect/>
          <a:stretch>
            <a:fillRect/>
          </a:stretch>
        </p:blipFill>
        <p:spPr bwMode="auto">
          <a:xfrm>
            <a:off x="609600" y="152400"/>
            <a:ext cx="10972800" cy="1052004"/>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p>
            <a:pPr algn="ctr" eaLnBrk="1" hangingPunct="1"/>
            <a:r>
              <a:rPr lang="sr-Latn-RS" altLang="zh-TW" dirty="0" smtClean="0"/>
              <a:t>SCAN </a:t>
            </a:r>
            <a:r>
              <a:rPr lang="en-US" altLang="zh-TW" dirty="0" smtClean="0"/>
              <a:t>TECHNIQUES</a:t>
            </a:r>
          </a:p>
        </p:txBody>
      </p:sp>
      <p:sp>
        <p:nvSpPr>
          <p:cNvPr id="10243" name="Rectangle 3"/>
          <p:cNvSpPr>
            <a:spLocks noGrp="1" noChangeArrowheads="1"/>
          </p:cNvSpPr>
          <p:nvPr>
            <p:ph type="body" idx="1"/>
          </p:nvPr>
        </p:nvSpPr>
        <p:spPr>
          <a:xfrm>
            <a:off x="609600" y="1219200"/>
            <a:ext cx="11582400" cy="4937760"/>
          </a:xfrm>
        </p:spPr>
        <p:txBody>
          <a:bodyPr/>
          <a:lstStyle/>
          <a:p>
            <a:r>
              <a:rPr lang="en-US" altLang="zh-TW" sz="2800" dirty="0" smtClean="0"/>
              <a:t>ROIs are selected over</a:t>
            </a:r>
            <a:r>
              <a:rPr lang="en-US" altLang="zh-TW" sz="2800" dirty="0" smtClean="0">
                <a:solidFill>
                  <a:srgbClr val="FF6699"/>
                </a:solidFill>
              </a:rPr>
              <a:t> parotid </a:t>
            </a:r>
            <a:r>
              <a:rPr lang="en-US" altLang="zh-TW" sz="2800" dirty="0" smtClean="0"/>
              <a:t>and </a:t>
            </a:r>
            <a:r>
              <a:rPr lang="en-US" altLang="zh-TW" sz="2800" dirty="0" err="1" smtClean="0">
                <a:solidFill>
                  <a:srgbClr val="FF6699"/>
                </a:solidFill>
              </a:rPr>
              <a:t>submandibular</a:t>
            </a:r>
            <a:r>
              <a:rPr lang="en-US" altLang="zh-TW" sz="2800" dirty="0" smtClean="0">
                <a:solidFill>
                  <a:srgbClr val="FF6699"/>
                </a:solidFill>
              </a:rPr>
              <a:t> glands</a:t>
            </a:r>
            <a:r>
              <a:rPr lang="en-US" altLang="zh-TW" sz="2800" dirty="0" smtClean="0"/>
              <a:t> and corresponding </a:t>
            </a:r>
            <a:r>
              <a:rPr lang="en-US" altLang="zh-TW" sz="2800" u="sng" dirty="0" smtClean="0"/>
              <a:t>time-activity curves are created</a:t>
            </a:r>
            <a:r>
              <a:rPr lang="en-US" altLang="zh-TW" sz="2800" dirty="0" smtClean="0"/>
              <a:t> ( Fig )</a:t>
            </a:r>
          </a:p>
          <a:p>
            <a:pPr eaLnBrk="1" hangingPunct="1"/>
            <a:r>
              <a:rPr lang="en-US" altLang="zh-TW" sz="2800" dirty="0" smtClean="0"/>
              <a:t>Numerous </a:t>
            </a:r>
            <a:r>
              <a:rPr lang="en-US" altLang="zh-TW" sz="2800" u="sng" dirty="0" err="1" smtClean="0"/>
              <a:t>semiquantitative</a:t>
            </a:r>
            <a:r>
              <a:rPr lang="en-US" altLang="zh-TW" sz="2800" u="sng" dirty="0" smtClean="0"/>
              <a:t> parameters</a:t>
            </a:r>
            <a:r>
              <a:rPr lang="en-US" altLang="zh-TW" sz="2800" dirty="0" smtClean="0"/>
              <a:t> have been described.</a:t>
            </a:r>
          </a:p>
          <a:p>
            <a:pPr eaLnBrk="1" hangingPunct="1">
              <a:buFont typeface="Wingdings" pitchFamily="2" charset="2"/>
              <a:buNone/>
            </a:pPr>
            <a:r>
              <a:rPr lang="en-US" altLang="zh-TW" sz="2800" dirty="0" smtClean="0"/>
              <a:t>    1.  </a:t>
            </a:r>
            <a:r>
              <a:rPr lang="en-US" altLang="zh-TW" sz="2800" dirty="0" err="1" smtClean="0">
                <a:solidFill>
                  <a:srgbClr val="FF6699"/>
                </a:solidFill>
              </a:rPr>
              <a:t>Tmax</a:t>
            </a:r>
            <a:r>
              <a:rPr lang="en-US" altLang="zh-TW" sz="2800" dirty="0" smtClean="0">
                <a:solidFill>
                  <a:srgbClr val="FF6699"/>
                </a:solidFill>
              </a:rPr>
              <a:t> </a:t>
            </a:r>
            <a:r>
              <a:rPr lang="en-US" altLang="zh-TW" sz="2800" dirty="0" smtClean="0"/>
              <a:t>: the time of maximum radioactivity </a:t>
            </a:r>
          </a:p>
          <a:p>
            <a:pPr eaLnBrk="1" hangingPunct="1">
              <a:buFont typeface="Wingdings" pitchFamily="2" charset="2"/>
              <a:buNone/>
            </a:pPr>
            <a:r>
              <a:rPr lang="en-US" altLang="zh-TW" sz="2800" dirty="0" smtClean="0"/>
              <a:t>    2.  </a:t>
            </a:r>
            <a:r>
              <a:rPr lang="en-US" altLang="zh-TW" sz="2800" dirty="0" smtClean="0">
                <a:solidFill>
                  <a:srgbClr val="FF6699"/>
                </a:solidFill>
              </a:rPr>
              <a:t>E</a:t>
            </a:r>
            <a:r>
              <a:rPr lang="en-US" altLang="zh-TW" sz="2800" baseline="-25000" dirty="0" smtClean="0">
                <a:solidFill>
                  <a:srgbClr val="FF6699"/>
                </a:solidFill>
              </a:rPr>
              <a:t>5</a:t>
            </a:r>
            <a:r>
              <a:rPr lang="en-US" altLang="zh-TW" sz="2800" dirty="0" smtClean="0">
                <a:solidFill>
                  <a:srgbClr val="FF6699"/>
                </a:solidFill>
              </a:rPr>
              <a:t>%</a:t>
            </a:r>
            <a:r>
              <a:rPr lang="en-US" altLang="zh-TW" sz="2800" dirty="0" smtClean="0"/>
              <a:t>:  at the 5</a:t>
            </a:r>
            <a:r>
              <a:rPr lang="en-US" altLang="zh-TW" sz="2800" baseline="30000" dirty="0" smtClean="0"/>
              <a:t>th</a:t>
            </a:r>
            <a:r>
              <a:rPr lang="en-US" altLang="zh-TW" sz="2800" dirty="0" smtClean="0"/>
              <a:t> min after </a:t>
            </a:r>
            <a:r>
              <a:rPr lang="en-US" altLang="zh-TW" sz="2800" dirty="0" err="1" smtClean="0"/>
              <a:t>Tmax</a:t>
            </a:r>
            <a:r>
              <a:rPr lang="en-US" altLang="zh-TW" sz="2800" dirty="0" smtClean="0"/>
              <a:t> as a percentage of max</a:t>
            </a:r>
          </a:p>
          <a:p>
            <a:pPr eaLnBrk="1" hangingPunct="1">
              <a:buFont typeface="Wingdings" pitchFamily="2" charset="2"/>
              <a:buNone/>
            </a:pPr>
            <a:endParaRPr lang="en-US" altLang="zh-TW" sz="2800" dirty="0" smtClean="0"/>
          </a:p>
        </p:txBody>
      </p:sp>
      <p:pic>
        <p:nvPicPr>
          <p:cNvPr id="7" name="Picture 3"/>
          <p:cNvPicPr>
            <a:picLocks noChangeAspect="1" noChangeArrowheads="1"/>
          </p:cNvPicPr>
          <p:nvPr/>
        </p:nvPicPr>
        <p:blipFill>
          <a:blip r:embed="rId2" cstate="print"/>
          <a:srcRect/>
          <a:stretch>
            <a:fillRect/>
          </a:stretch>
        </p:blipFill>
        <p:spPr bwMode="auto">
          <a:xfrm>
            <a:off x="7010400" y="3813386"/>
            <a:ext cx="4724400" cy="3044614"/>
          </a:xfrm>
          <a:prstGeom prst="rect">
            <a:avLst/>
          </a:prstGeom>
          <a:noFill/>
          <a:ln w="9525">
            <a:noFill/>
            <a:miter lim="800000"/>
            <a:headEnd/>
            <a:tailEnd/>
          </a:ln>
          <a:effectLst/>
        </p:spPr>
      </p:pic>
      <p:pic>
        <p:nvPicPr>
          <p:cNvPr id="8" name="Picture 7" descr="FIGURE 1."/>
          <p:cNvPicPr>
            <a:picLocks noChangeAspect="1" noChangeArrowheads="1"/>
          </p:cNvPicPr>
          <p:nvPr/>
        </p:nvPicPr>
        <p:blipFill>
          <a:blip r:embed="rId3" cstate="print"/>
          <a:srcRect/>
          <a:stretch>
            <a:fillRect/>
          </a:stretch>
        </p:blipFill>
        <p:spPr bwMode="auto">
          <a:xfrm>
            <a:off x="1600200" y="3810000"/>
            <a:ext cx="2895600" cy="2819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300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3" cstate="print"/>
          <a:srcRect r="25926"/>
          <a:stretch>
            <a:fillRect/>
          </a:stretch>
        </p:blipFill>
        <p:spPr bwMode="auto">
          <a:xfrm>
            <a:off x="0" y="0"/>
            <a:ext cx="5334000" cy="6689868"/>
          </a:xfrm>
          <a:prstGeom prst="rect">
            <a:avLst/>
          </a:prstGeom>
          <a:noFill/>
          <a:ln w="9525">
            <a:noFill/>
            <a:round/>
            <a:headEnd/>
            <a:tailEnd/>
          </a:ln>
          <a:effectLst/>
        </p:spPr>
      </p:pic>
      <p:pic>
        <p:nvPicPr>
          <p:cNvPr id="6" name="Picture 4"/>
          <p:cNvPicPr>
            <a:picLocks noChangeAspect="1" noChangeArrowheads="1"/>
          </p:cNvPicPr>
          <p:nvPr/>
        </p:nvPicPr>
        <p:blipFill>
          <a:blip r:embed="rId4" cstate="print"/>
          <a:srcRect t="7284" r="66667" b="47556"/>
          <a:stretch>
            <a:fillRect/>
          </a:stretch>
        </p:blipFill>
        <p:spPr bwMode="auto">
          <a:xfrm>
            <a:off x="5410200" y="251459"/>
            <a:ext cx="1828800" cy="1653540"/>
          </a:xfrm>
          <a:prstGeom prst="rect">
            <a:avLst/>
          </a:prstGeom>
          <a:noFill/>
          <a:ln w="9525">
            <a:noFill/>
            <a:miter lim="800000"/>
            <a:headEnd/>
            <a:tailEnd/>
          </a:ln>
          <a:effectLst/>
        </p:spPr>
      </p:pic>
      <p:pic>
        <p:nvPicPr>
          <p:cNvPr id="8" name="Picture 4"/>
          <p:cNvPicPr>
            <a:picLocks noChangeAspect="1" noChangeArrowheads="1"/>
          </p:cNvPicPr>
          <p:nvPr/>
        </p:nvPicPr>
        <p:blipFill>
          <a:blip r:embed="rId4" cstate="print"/>
          <a:srcRect l="34445" t="5827" r="33333" b="49013"/>
          <a:stretch>
            <a:fillRect/>
          </a:stretch>
        </p:blipFill>
        <p:spPr bwMode="auto">
          <a:xfrm>
            <a:off x="5410200" y="2057400"/>
            <a:ext cx="1752600" cy="1629103"/>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l="66667" t="4370" b="47556"/>
          <a:stretch>
            <a:fillRect/>
          </a:stretch>
        </p:blipFill>
        <p:spPr bwMode="auto">
          <a:xfrm>
            <a:off x="5410200" y="3581400"/>
            <a:ext cx="1752600" cy="1592580"/>
          </a:xfrm>
          <a:prstGeom prst="rect">
            <a:avLst/>
          </a:prstGeom>
          <a:noFill/>
          <a:ln w="9525">
            <a:noFill/>
            <a:miter lim="800000"/>
            <a:headEnd/>
            <a:tailEnd/>
          </a:ln>
          <a:effectLst/>
        </p:spPr>
      </p:pic>
      <p:pic>
        <p:nvPicPr>
          <p:cNvPr id="10" name="Picture 4"/>
          <p:cNvPicPr>
            <a:picLocks noChangeAspect="1" noChangeArrowheads="1"/>
          </p:cNvPicPr>
          <p:nvPr/>
        </p:nvPicPr>
        <p:blipFill>
          <a:blip r:embed="rId4" cstate="print"/>
          <a:srcRect l="1111" t="53901" r="61111"/>
          <a:stretch>
            <a:fillRect/>
          </a:stretch>
        </p:blipFill>
        <p:spPr bwMode="auto">
          <a:xfrm>
            <a:off x="5486400" y="5333999"/>
            <a:ext cx="1752600" cy="1371600"/>
          </a:xfrm>
          <a:prstGeom prst="rect">
            <a:avLst/>
          </a:prstGeom>
          <a:noFill/>
          <a:ln w="9525">
            <a:noFill/>
            <a:miter lim="800000"/>
            <a:headEnd/>
            <a:tailEnd/>
          </a:ln>
          <a:effectLst/>
        </p:spPr>
      </p:pic>
      <p:sp>
        <p:nvSpPr>
          <p:cNvPr id="11" name="Rectangle 10"/>
          <p:cNvSpPr/>
          <p:nvPr/>
        </p:nvSpPr>
        <p:spPr>
          <a:xfrm>
            <a:off x="7924800" y="381000"/>
            <a:ext cx="4114800" cy="4967514"/>
          </a:xfrm>
          <a:prstGeom prst="rect">
            <a:avLst/>
          </a:prstGeom>
        </p:spPr>
        <p:txBody>
          <a:bodyPr wrap="square">
            <a:spAutoFit/>
          </a:bodyPr>
          <a:lstStyle/>
          <a:p>
            <a:pPr>
              <a:spcBef>
                <a:spcPct val="30000"/>
              </a:spcBef>
              <a:defRPr/>
            </a:pPr>
            <a:r>
              <a:rPr lang="en-GB" sz="2400" dirty="0" smtClean="0">
                <a:ea typeface="msgothic" charset="0"/>
                <a:cs typeface="msgothic" charset="0"/>
              </a:rPr>
              <a:t>Salivary gland </a:t>
            </a:r>
            <a:r>
              <a:rPr lang="en-GB" sz="2400" dirty="0" err="1" smtClean="0">
                <a:ea typeface="msgothic" charset="0"/>
                <a:cs typeface="msgothic" charset="0"/>
              </a:rPr>
              <a:t>scintigraphy</a:t>
            </a:r>
            <a:r>
              <a:rPr lang="en-GB" sz="2400" dirty="0" smtClean="0">
                <a:ea typeface="msgothic" charset="0"/>
                <a:cs typeface="msgothic" charset="0"/>
              </a:rPr>
              <a:t> stages depend on salivary gland uptake and excretion: </a:t>
            </a:r>
            <a:endParaRPr lang="sr-Latn-RS" sz="2400" dirty="0" smtClean="0">
              <a:ea typeface="msgothic" charset="0"/>
              <a:cs typeface="msgothic" charset="0"/>
            </a:endParaRPr>
          </a:p>
          <a:p>
            <a:pPr>
              <a:spcBef>
                <a:spcPct val="30000"/>
              </a:spcBef>
              <a:buFont typeface="Wingdings" pitchFamily="2" charset="2"/>
              <a:buChar char="ü"/>
              <a:defRPr/>
            </a:pPr>
            <a:r>
              <a:rPr lang="en-GB" sz="2400" dirty="0" smtClean="0">
                <a:ea typeface="msgothic" charset="0"/>
                <a:cs typeface="msgothic" charset="0"/>
              </a:rPr>
              <a:t>stage 1, normal uptake and excretion;</a:t>
            </a:r>
            <a:endParaRPr lang="sr-Latn-RS" sz="2400" dirty="0" smtClean="0">
              <a:ea typeface="msgothic" charset="0"/>
              <a:cs typeface="msgothic" charset="0"/>
            </a:endParaRPr>
          </a:p>
          <a:p>
            <a:pPr>
              <a:spcBef>
                <a:spcPct val="30000"/>
              </a:spcBef>
              <a:buFont typeface="Wingdings" pitchFamily="2" charset="2"/>
              <a:buChar char="ü"/>
              <a:defRPr/>
            </a:pPr>
            <a:r>
              <a:rPr lang="en-GB" sz="2400" dirty="0" smtClean="0">
                <a:ea typeface="msgothic" charset="0"/>
                <a:cs typeface="msgothic" charset="0"/>
              </a:rPr>
              <a:t>stage 2, mild to moderate dysfunction; </a:t>
            </a:r>
            <a:endParaRPr lang="sr-Latn-RS" sz="2400" dirty="0" smtClean="0">
              <a:ea typeface="msgothic" charset="0"/>
              <a:cs typeface="msgothic" charset="0"/>
            </a:endParaRPr>
          </a:p>
          <a:p>
            <a:pPr>
              <a:spcBef>
                <a:spcPct val="30000"/>
              </a:spcBef>
              <a:buFont typeface="Wingdings" pitchFamily="2" charset="2"/>
              <a:buChar char="ü"/>
              <a:defRPr/>
            </a:pPr>
            <a:r>
              <a:rPr lang="en-GB" sz="2400" dirty="0" smtClean="0">
                <a:ea typeface="msgothic" charset="0"/>
                <a:cs typeface="msgothic" charset="0"/>
              </a:rPr>
              <a:t>stage 3, moderate to severe dysfunction; </a:t>
            </a:r>
            <a:endParaRPr lang="sr-Latn-RS" sz="2400" dirty="0" smtClean="0">
              <a:ea typeface="msgothic" charset="0"/>
              <a:cs typeface="msgothic" charset="0"/>
            </a:endParaRPr>
          </a:p>
          <a:p>
            <a:pPr>
              <a:spcBef>
                <a:spcPct val="30000"/>
              </a:spcBef>
              <a:buFont typeface="Wingdings" pitchFamily="2" charset="2"/>
              <a:buChar char="ü"/>
              <a:defRPr/>
            </a:pPr>
            <a:r>
              <a:rPr lang="en-GB" sz="2400" dirty="0" smtClean="0">
                <a:ea typeface="msgothic" charset="0"/>
                <a:cs typeface="msgothic" charset="0"/>
              </a:rPr>
              <a:t>stage 4, severe dysfunction.</a:t>
            </a:r>
          </a:p>
          <a:p>
            <a:endParaRPr lang="sr-Latn-C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09600" y="990600"/>
            <a:ext cx="10972800" cy="685800"/>
          </a:xfrm>
        </p:spPr>
        <p:txBody>
          <a:bodyPr/>
          <a:lstStyle/>
          <a:p>
            <a:pPr eaLnBrk="1" hangingPunct="1"/>
            <a:r>
              <a:rPr lang="en-US" altLang="zh-TW" b="1" dirty="0" smtClean="0">
                <a:solidFill>
                  <a:schemeClr val="tx1"/>
                </a:solidFill>
              </a:rPr>
              <a:t>Inflammation</a:t>
            </a:r>
          </a:p>
        </p:txBody>
      </p:sp>
      <p:sp>
        <p:nvSpPr>
          <p:cNvPr id="12291" name="Rectangle 3"/>
          <p:cNvSpPr>
            <a:spLocks noGrp="1" noChangeArrowheads="1"/>
          </p:cNvSpPr>
          <p:nvPr>
            <p:ph type="body" idx="1"/>
          </p:nvPr>
        </p:nvSpPr>
        <p:spPr>
          <a:xfrm>
            <a:off x="0" y="1676400"/>
            <a:ext cx="12192000" cy="4937760"/>
          </a:xfrm>
        </p:spPr>
        <p:txBody>
          <a:bodyPr>
            <a:normAutofit/>
          </a:bodyPr>
          <a:lstStyle/>
          <a:p>
            <a:pPr marL="865188" indent="-865188" eaLnBrk="1" hangingPunct="1"/>
            <a:r>
              <a:rPr lang="en-US" altLang="zh-TW" b="1" u="sng" dirty="0" smtClean="0"/>
              <a:t>Acute </a:t>
            </a:r>
            <a:r>
              <a:rPr lang="en-US" altLang="zh-TW" b="1" u="sng" dirty="0" err="1" smtClean="0"/>
              <a:t>sialadenitis</a:t>
            </a:r>
            <a:r>
              <a:rPr lang="en-US" altLang="zh-TW" dirty="0" smtClean="0"/>
              <a:t> ( bacterial or viral )</a:t>
            </a:r>
          </a:p>
          <a:p>
            <a:pPr marL="865188" indent="-865188" eaLnBrk="1" hangingPunct="1">
              <a:buFont typeface="Wingdings" pitchFamily="2" charset="2"/>
              <a:buNone/>
            </a:pPr>
            <a:r>
              <a:rPr lang="en-US" altLang="zh-TW" dirty="0" smtClean="0"/>
              <a:t>   1. </a:t>
            </a:r>
            <a:r>
              <a:rPr lang="en-US" altLang="zh-TW" u="sng" dirty="0" smtClean="0"/>
              <a:t>Increase in radionuclide uptake ( hyperactivity)</a:t>
            </a:r>
            <a:r>
              <a:rPr lang="en-US" altLang="zh-TW" dirty="0" smtClean="0"/>
              <a:t>     is by the </a:t>
            </a:r>
            <a:r>
              <a:rPr lang="en-US" altLang="zh-TW" dirty="0" smtClean="0">
                <a:solidFill>
                  <a:schemeClr val="accent1"/>
                </a:solidFill>
              </a:rPr>
              <a:t>hyperemia</a:t>
            </a:r>
            <a:r>
              <a:rPr lang="en-US" altLang="zh-TW" dirty="0" smtClean="0"/>
              <a:t> of infection and by </a:t>
            </a:r>
            <a:r>
              <a:rPr lang="en-US" altLang="zh-TW" dirty="0" smtClean="0">
                <a:solidFill>
                  <a:schemeClr val="accent1"/>
                </a:solidFill>
              </a:rPr>
              <a:t>edema</a:t>
            </a:r>
            <a:r>
              <a:rPr lang="en-US" altLang="zh-TW" dirty="0" smtClean="0"/>
              <a:t> compressing the </a:t>
            </a:r>
            <a:r>
              <a:rPr lang="en-US" altLang="zh-TW" dirty="0" err="1" smtClean="0"/>
              <a:t>intralobar</a:t>
            </a:r>
            <a:r>
              <a:rPr lang="en-US" altLang="zh-TW" dirty="0" smtClean="0"/>
              <a:t> ducts.  </a:t>
            </a:r>
          </a:p>
          <a:p>
            <a:pPr marL="865188" indent="-865188" eaLnBrk="1" hangingPunct="1">
              <a:buFont typeface="Wingdings" pitchFamily="2" charset="2"/>
              <a:buNone/>
            </a:pPr>
            <a:r>
              <a:rPr lang="en-US" altLang="zh-TW" dirty="0" smtClean="0"/>
              <a:t>   2.  A </a:t>
            </a:r>
            <a:r>
              <a:rPr lang="en-US" altLang="zh-TW" b="1" u="sng" dirty="0" smtClean="0"/>
              <a:t>steep</a:t>
            </a:r>
            <a:r>
              <a:rPr lang="en-US" altLang="zh-TW" dirty="0" smtClean="0"/>
              <a:t> initial rise in TAC</a:t>
            </a:r>
          </a:p>
          <a:p>
            <a:pPr marL="865188" indent="-865188" eaLnBrk="1" hangingPunct="1">
              <a:buFont typeface="Wingdings" pitchFamily="2" charset="2"/>
              <a:buNone/>
            </a:pPr>
            <a:r>
              <a:rPr lang="en-US" altLang="zh-TW" dirty="0" smtClean="0"/>
              <a:t>   3.  Early : shortened </a:t>
            </a:r>
            <a:r>
              <a:rPr lang="en-US" altLang="zh-TW" dirty="0" err="1" smtClean="0"/>
              <a:t>Tmax</a:t>
            </a:r>
            <a:r>
              <a:rPr lang="en-US" altLang="zh-TW" dirty="0" smtClean="0"/>
              <a:t>, normal E5%</a:t>
            </a:r>
          </a:p>
          <a:p>
            <a:pPr marL="865188" indent="-865188" eaLnBrk="1" hangingPunct="1">
              <a:buFont typeface="Wingdings" pitchFamily="2" charset="2"/>
              <a:buNone/>
            </a:pPr>
            <a:r>
              <a:rPr lang="en-US" altLang="zh-TW" dirty="0" smtClean="0"/>
              <a:t>   4.  Late  :  </a:t>
            </a:r>
            <a:r>
              <a:rPr lang="en-US" altLang="zh-TW" dirty="0" err="1" smtClean="0"/>
              <a:t>Tmax</a:t>
            </a:r>
            <a:r>
              <a:rPr lang="en-US" altLang="zh-TW" dirty="0" smtClean="0"/>
              <a:t> may be normal, E5% prolonged </a:t>
            </a:r>
            <a:endParaRPr lang="sr-Latn-RS" altLang="zh-TW" dirty="0" smtClean="0"/>
          </a:p>
          <a:p>
            <a:pPr marL="609600" indent="-609600"/>
            <a:r>
              <a:rPr lang="en-US" altLang="zh-TW" b="1" u="sng" dirty="0" smtClean="0"/>
              <a:t>Chronic </a:t>
            </a:r>
            <a:r>
              <a:rPr lang="en-US" altLang="zh-TW" b="1" u="sng" dirty="0" err="1" smtClean="0"/>
              <a:t>sialadenitis</a:t>
            </a:r>
            <a:endParaRPr lang="en-US" altLang="zh-TW" b="1" u="sng" dirty="0" smtClean="0"/>
          </a:p>
          <a:p>
            <a:pPr marL="609600" indent="-609600">
              <a:buFont typeface="Wingdings" pitchFamily="2" charset="2"/>
              <a:buAutoNum type="arabicPeriod"/>
            </a:pPr>
            <a:r>
              <a:rPr lang="en-US" altLang="zh-TW" dirty="0" smtClean="0"/>
              <a:t>Chronic </a:t>
            </a:r>
            <a:r>
              <a:rPr lang="en-US" altLang="zh-TW" dirty="0" err="1" smtClean="0"/>
              <a:t>sialadenitis</a:t>
            </a:r>
            <a:r>
              <a:rPr lang="en-US" altLang="zh-TW" dirty="0" smtClean="0"/>
              <a:t> are variable and depend on the stage of inflammatory process.</a:t>
            </a:r>
            <a:endParaRPr lang="en-US" altLang="zh-TW" u="sng" dirty="0" smtClean="0"/>
          </a:p>
          <a:p>
            <a:pPr marL="609600" indent="-609600">
              <a:buFont typeface="Wingdings" pitchFamily="2" charset="2"/>
              <a:buAutoNum type="arabicPeriod"/>
            </a:pPr>
            <a:r>
              <a:rPr lang="en-US" altLang="zh-TW" u="sng" dirty="0" smtClean="0"/>
              <a:t>Flattening of the curve</a:t>
            </a:r>
            <a:r>
              <a:rPr lang="en-US" altLang="zh-TW" dirty="0" smtClean="0"/>
              <a:t> together with a progressive decrease in </a:t>
            </a:r>
            <a:r>
              <a:rPr lang="en-US" altLang="zh-TW" dirty="0" err="1" smtClean="0"/>
              <a:t>scintigraphic</a:t>
            </a:r>
            <a:r>
              <a:rPr lang="en-US" altLang="zh-TW" dirty="0" smtClean="0"/>
              <a:t> outline. ( fig 34.3 ) </a:t>
            </a:r>
          </a:p>
          <a:p>
            <a:pPr marL="865188" indent="-865188" eaLnBrk="1" hangingPunct="1">
              <a:buFont typeface="Wingdings" pitchFamily="2" charset="2"/>
              <a:buNone/>
            </a:pPr>
            <a:endParaRPr lang="en-US" altLang="zh-TW" dirty="0" smtClean="0"/>
          </a:p>
        </p:txBody>
      </p:sp>
      <p:sp>
        <p:nvSpPr>
          <p:cNvPr id="4" name="Rectangle 2"/>
          <p:cNvSpPr txBox="1">
            <a:spLocks noChangeArrowheads="1"/>
          </p:cNvSpPr>
          <p:nvPr/>
        </p:nvSpPr>
        <p:spPr>
          <a:xfrm>
            <a:off x="345017" y="0"/>
            <a:ext cx="11846983" cy="1155700"/>
          </a:xfrm>
          <a:prstGeom prst="rect">
            <a:avLst/>
          </a:prstGeom>
        </p:spPr>
        <p:txBody>
          <a:bodyPr vert="horz" anchor="b"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TW" sz="3200" b="0" i="0" u="none" strike="noStrike" kern="1200" cap="none" spc="0" normalizeH="0" baseline="0" noProof="0" smtClean="0">
                <a:ln>
                  <a:noFill/>
                </a:ln>
                <a:solidFill>
                  <a:schemeClr val="tx2"/>
                </a:solidFill>
                <a:effectLst/>
                <a:uLnTx/>
                <a:uFillTx/>
                <a:latin typeface="+mj-lt"/>
                <a:ea typeface="+mj-ea"/>
                <a:cs typeface="+mj-cs"/>
              </a:rPr>
              <a:t>SALIVARY GLAND PATHOLOGY</a:t>
            </a:r>
            <a:endParaRPr kumimoji="0" lang="en-US" altLang="zh-TW" sz="32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7.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8.xml><?xml version="1.0" encoding="utf-8"?>
<p:tagLst xmlns:a="http://schemas.openxmlformats.org/drawingml/2006/main" xmlns:r="http://schemas.openxmlformats.org/officeDocument/2006/relationships" xmlns:p="http://schemas.openxmlformats.org/presentationml/2006/main">
  <p:tag name="RNRSTYLE" val="Indezine_TM2_Text"/>
</p:tagLst>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med_0080_slide">
  <a:themeElements>
    <a:clrScheme name="Office Theme 2">
      <a:dk1>
        <a:srgbClr val="000000"/>
      </a:dk1>
      <a:lt1>
        <a:srgbClr val="3399FF"/>
      </a:lt1>
      <a:dk2>
        <a:srgbClr val="000000"/>
      </a:dk2>
      <a:lt2>
        <a:srgbClr val="CCCCCC"/>
      </a:lt2>
      <a:accent1>
        <a:srgbClr val="3B4800"/>
      </a:accent1>
      <a:accent2>
        <a:srgbClr val="004285"/>
      </a:accent2>
      <a:accent3>
        <a:srgbClr val="ADCAFF"/>
      </a:accent3>
      <a:accent4>
        <a:srgbClr val="000000"/>
      </a:accent4>
      <a:accent5>
        <a:srgbClr val="AFB1AA"/>
      </a:accent5>
      <a:accent6>
        <a:srgbClr val="003B78"/>
      </a:accent6>
      <a:hlink>
        <a:srgbClr val="004D47"/>
      </a:hlink>
      <a:folHlink>
        <a:srgbClr val="323166"/>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3399FF"/>
        </a:lt1>
        <a:dk2>
          <a:srgbClr val="000000"/>
        </a:dk2>
        <a:lt2>
          <a:srgbClr val="CCCCCC"/>
        </a:lt2>
        <a:accent1>
          <a:srgbClr val="0062C0"/>
        </a:accent1>
        <a:accent2>
          <a:srgbClr val="1F5283"/>
        </a:accent2>
        <a:accent3>
          <a:srgbClr val="ADCAFF"/>
        </a:accent3>
        <a:accent4>
          <a:srgbClr val="000000"/>
        </a:accent4>
        <a:accent5>
          <a:srgbClr val="AAB7DC"/>
        </a:accent5>
        <a:accent6>
          <a:srgbClr val="1B4976"/>
        </a:accent6>
        <a:hlink>
          <a:srgbClr val="20486E"/>
        </a:hlink>
        <a:folHlink>
          <a:srgbClr val="003364"/>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3399FF"/>
        </a:lt1>
        <a:dk2>
          <a:srgbClr val="000000"/>
        </a:dk2>
        <a:lt2>
          <a:srgbClr val="CCCCCC"/>
        </a:lt2>
        <a:accent1>
          <a:srgbClr val="3B4800"/>
        </a:accent1>
        <a:accent2>
          <a:srgbClr val="004285"/>
        </a:accent2>
        <a:accent3>
          <a:srgbClr val="ADCAFF"/>
        </a:accent3>
        <a:accent4>
          <a:srgbClr val="000000"/>
        </a:accent4>
        <a:accent5>
          <a:srgbClr val="AFB1AA"/>
        </a:accent5>
        <a:accent6>
          <a:srgbClr val="003B78"/>
        </a:accent6>
        <a:hlink>
          <a:srgbClr val="004D47"/>
        </a:hlink>
        <a:folHlink>
          <a:srgbClr val="323166"/>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3399FF"/>
        </a:lt1>
        <a:dk2>
          <a:srgbClr val="000000"/>
        </a:dk2>
        <a:lt2>
          <a:srgbClr val="CCCCCC"/>
        </a:lt2>
        <a:accent1>
          <a:srgbClr val="664C00"/>
        </a:accent1>
        <a:accent2>
          <a:srgbClr val="004285"/>
        </a:accent2>
        <a:accent3>
          <a:srgbClr val="ADCAFF"/>
        </a:accent3>
        <a:accent4>
          <a:srgbClr val="000000"/>
        </a:accent4>
        <a:accent5>
          <a:srgbClr val="B8B2AA"/>
        </a:accent5>
        <a:accent6>
          <a:srgbClr val="003B78"/>
        </a:accent6>
        <a:hlink>
          <a:srgbClr val="3B4800"/>
        </a:hlink>
        <a:folHlink>
          <a:srgbClr val="612F17"/>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3399FF"/>
        </a:lt1>
        <a:dk2>
          <a:srgbClr val="000000"/>
        </a:dk2>
        <a:lt2>
          <a:srgbClr val="CCCCCC"/>
        </a:lt2>
        <a:accent1>
          <a:srgbClr val="004285"/>
        </a:accent1>
        <a:accent2>
          <a:srgbClr val="3B4800"/>
        </a:accent2>
        <a:accent3>
          <a:srgbClr val="ADCAFF"/>
        </a:accent3>
        <a:accent4>
          <a:srgbClr val="000000"/>
        </a:accent4>
        <a:accent5>
          <a:srgbClr val="AAB0C2"/>
        </a:accent5>
        <a:accent6>
          <a:srgbClr val="354000"/>
        </a:accent6>
        <a:hlink>
          <a:srgbClr val="6B4515"/>
        </a:hlink>
        <a:folHlink>
          <a:srgbClr val="72245E"/>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0062C0"/>
        </a:accent1>
        <a:accent2>
          <a:srgbClr val="1F5283"/>
        </a:accent2>
        <a:accent3>
          <a:srgbClr val="FFFFFF"/>
        </a:accent3>
        <a:accent4>
          <a:srgbClr val="000000"/>
        </a:accent4>
        <a:accent5>
          <a:srgbClr val="AAB7DC"/>
        </a:accent5>
        <a:accent6>
          <a:srgbClr val="1B4976"/>
        </a:accent6>
        <a:hlink>
          <a:srgbClr val="20486E"/>
        </a:hlink>
        <a:folHlink>
          <a:srgbClr val="003364"/>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3B4800"/>
        </a:accent1>
        <a:accent2>
          <a:srgbClr val="004285"/>
        </a:accent2>
        <a:accent3>
          <a:srgbClr val="FFFFFF"/>
        </a:accent3>
        <a:accent4>
          <a:srgbClr val="000000"/>
        </a:accent4>
        <a:accent5>
          <a:srgbClr val="AFB1AA"/>
        </a:accent5>
        <a:accent6>
          <a:srgbClr val="003B78"/>
        </a:accent6>
        <a:hlink>
          <a:srgbClr val="004D47"/>
        </a:hlink>
        <a:folHlink>
          <a:srgbClr val="323166"/>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664C00"/>
        </a:accent1>
        <a:accent2>
          <a:srgbClr val="004285"/>
        </a:accent2>
        <a:accent3>
          <a:srgbClr val="FFFFFF"/>
        </a:accent3>
        <a:accent4>
          <a:srgbClr val="000000"/>
        </a:accent4>
        <a:accent5>
          <a:srgbClr val="B8B2AA"/>
        </a:accent5>
        <a:accent6>
          <a:srgbClr val="003B78"/>
        </a:accent6>
        <a:hlink>
          <a:srgbClr val="3B4800"/>
        </a:hlink>
        <a:folHlink>
          <a:srgbClr val="612F17"/>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004285"/>
        </a:accent1>
        <a:accent2>
          <a:srgbClr val="3B4800"/>
        </a:accent2>
        <a:accent3>
          <a:srgbClr val="FFFFFF"/>
        </a:accent3>
        <a:accent4>
          <a:srgbClr val="000000"/>
        </a:accent4>
        <a:accent5>
          <a:srgbClr val="AAB0C2"/>
        </a:accent5>
        <a:accent6>
          <a:srgbClr val="354000"/>
        </a:accent6>
        <a:hlink>
          <a:srgbClr val="6B4515"/>
        </a:hlink>
        <a:folHlink>
          <a:srgbClr val="72245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3399FF"/>
      </a:lt1>
      <a:dk2>
        <a:srgbClr val="000000"/>
      </a:dk2>
      <a:lt2>
        <a:srgbClr val="CCCCCC"/>
      </a:lt2>
      <a:accent1>
        <a:srgbClr val="3B4800"/>
      </a:accent1>
      <a:accent2>
        <a:srgbClr val="004285"/>
      </a:accent2>
      <a:accent3>
        <a:srgbClr val="ADCAFF"/>
      </a:accent3>
      <a:accent4>
        <a:srgbClr val="000000"/>
      </a:accent4>
      <a:accent5>
        <a:srgbClr val="AFB1AA"/>
      </a:accent5>
      <a:accent6>
        <a:srgbClr val="003B78"/>
      </a:accent6>
      <a:hlink>
        <a:srgbClr val="004D47"/>
      </a:hlink>
      <a:folHlink>
        <a:srgbClr val="323166"/>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3399FF"/>
        </a:lt1>
        <a:dk2>
          <a:srgbClr val="000000"/>
        </a:dk2>
        <a:lt2>
          <a:srgbClr val="CCCCCC"/>
        </a:lt2>
        <a:accent1>
          <a:srgbClr val="0062C0"/>
        </a:accent1>
        <a:accent2>
          <a:srgbClr val="1F5283"/>
        </a:accent2>
        <a:accent3>
          <a:srgbClr val="ADCAFF"/>
        </a:accent3>
        <a:accent4>
          <a:srgbClr val="000000"/>
        </a:accent4>
        <a:accent5>
          <a:srgbClr val="AAB7DC"/>
        </a:accent5>
        <a:accent6>
          <a:srgbClr val="1B4976"/>
        </a:accent6>
        <a:hlink>
          <a:srgbClr val="20486E"/>
        </a:hlink>
        <a:folHlink>
          <a:srgbClr val="003364"/>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3399FF"/>
        </a:lt1>
        <a:dk2>
          <a:srgbClr val="000000"/>
        </a:dk2>
        <a:lt2>
          <a:srgbClr val="CCCCCC"/>
        </a:lt2>
        <a:accent1>
          <a:srgbClr val="3B4800"/>
        </a:accent1>
        <a:accent2>
          <a:srgbClr val="004285"/>
        </a:accent2>
        <a:accent3>
          <a:srgbClr val="ADCAFF"/>
        </a:accent3>
        <a:accent4>
          <a:srgbClr val="000000"/>
        </a:accent4>
        <a:accent5>
          <a:srgbClr val="AFB1AA"/>
        </a:accent5>
        <a:accent6>
          <a:srgbClr val="003B78"/>
        </a:accent6>
        <a:hlink>
          <a:srgbClr val="004D47"/>
        </a:hlink>
        <a:folHlink>
          <a:srgbClr val="323166"/>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3399FF"/>
        </a:lt1>
        <a:dk2>
          <a:srgbClr val="000000"/>
        </a:dk2>
        <a:lt2>
          <a:srgbClr val="CCCCCC"/>
        </a:lt2>
        <a:accent1>
          <a:srgbClr val="664C00"/>
        </a:accent1>
        <a:accent2>
          <a:srgbClr val="004285"/>
        </a:accent2>
        <a:accent3>
          <a:srgbClr val="ADCAFF"/>
        </a:accent3>
        <a:accent4>
          <a:srgbClr val="000000"/>
        </a:accent4>
        <a:accent5>
          <a:srgbClr val="B8B2AA"/>
        </a:accent5>
        <a:accent6>
          <a:srgbClr val="003B78"/>
        </a:accent6>
        <a:hlink>
          <a:srgbClr val="3B4800"/>
        </a:hlink>
        <a:folHlink>
          <a:srgbClr val="612F17"/>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3399FF"/>
        </a:lt1>
        <a:dk2>
          <a:srgbClr val="000000"/>
        </a:dk2>
        <a:lt2>
          <a:srgbClr val="CCCCCC"/>
        </a:lt2>
        <a:accent1>
          <a:srgbClr val="004285"/>
        </a:accent1>
        <a:accent2>
          <a:srgbClr val="3B4800"/>
        </a:accent2>
        <a:accent3>
          <a:srgbClr val="ADCAFF"/>
        </a:accent3>
        <a:accent4>
          <a:srgbClr val="000000"/>
        </a:accent4>
        <a:accent5>
          <a:srgbClr val="AAB0C2"/>
        </a:accent5>
        <a:accent6>
          <a:srgbClr val="354000"/>
        </a:accent6>
        <a:hlink>
          <a:srgbClr val="6B4515"/>
        </a:hlink>
        <a:folHlink>
          <a:srgbClr val="72245E"/>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0062C0"/>
        </a:accent1>
        <a:accent2>
          <a:srgbClr val="1F5283"/>
        </a:accent2>
        <a:accent3>
          <a:srgbClr val="FFFFFF"/>
        </a:accent3>
        <a:accent4>
          <a:srgbClr val="000000"/>
        </a:accent4>
        <a:accent5>
          <a:srgbClr val="AAB7DC"/>
        </a:accent5>
        <a:accent6>
          <a:srgbClr val="1B4976"/>
        </a:accent6>
        <a:hlink>
          <a:srgbClr val="20486E"/>
        </a:hlink>
        <a:folHlink>
          <a:srgbClr val="003364"/>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3B4800"/>
        </a:accent1>
        <a:accent2>
          <a:srgbClr val="004285"/>
        </a:accent2>
        <a:accent3>
          <a:srgbClr val="FFFFFF"/>
        </a:accent3>
        <a:accent4>
          <a:srgbClr val="000000"/>
        </a:accent4>
        <a:accent5>
          <a:srgbClr val="AFB1AA"/>
        </a:accent5>
        <a:accent6>
          <a:srgbClr val="003B78"/>
        </a:accent6>
        <a:hlink>
          <a:srgbClr val="004D47"/>
        </a:hlink>
        <a:folHlink>
          <a:srgbClr val="323166"/>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664C00"/>
        </a:accent1>
        <a:accent2>
          <a:srgbClr val="004285"/>
        </a:accent2>
        <a:accent3>
          <a:srgbClr val="FFFFFF"/>
        </a:accent3>
        <a:accent4>
          <a:srgbClr val="000000"/>
        </a:accent4>
        <a:accent5>
          <a:srgbClr val="B8B2AA"/>
        </a:accent5>
        <a:accent6>
          <a:srgbClr val="003B78"/>
        </a:accent6>
        <a:hlink>
          <a:srgbClr val="3B4800"/>
        </a:hlink>
        <a:folHlink>
          <a:srgbClr val="612F17"/>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004285"/>
        </a:accent1>
        <a:accent2>
          <a:srgbClr val="3B4800"/>
        </a:accent2>
        <a:accent3>
          <a:srgbClr val="FFFFFF"/>
        </a:accent3>
        <a:accent4>
          <a:srgbClr val="000000"/>
        </a:accent4>
        <a:accent5>
          <a:srgbClr val="AAB0C2"/>
        </a:accent5>
        <a:accent6>
          <a:srgbClr val="354000"/>
        </a:accent6>
        <a:hlink>
          <a:srgbClr val="6B4515"/>
        </a:hlink>
        <a:folHlink>
          <a:srgbClr val="72245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E6D2E2C-240F-450D-96A4-2EA44F3974E4}">
  <we:reference id="wa104379177" version="1.0.0.1" store="en-00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med_0080_slide</Template>
  <TotalTime>4656</TotalTime>
  <Words>4400</Words>
  <Application>Microsoft Office PowerPoint</Application>
  <PresentationFormat>Custom</PresentationFormat>
  <Paragraphs>380</Paragraphs>
  <Slides>67</Slides>
  <Notes>30</Notes>
  <HiddenSlides>0</HiddenSlides>
  <MMClips>0</MMClips>
  <ScaleCrop>false</ScaleCrop>
  <HeadingPairs>
    <vt:vector size="4" baseType="variant">
      <vt:variant>
        <vt:lpstr>Theme</vt:lpstr>
      </vt:variant>
      <vt:variant>
        <vt:i4>3</vt:i4>
      </vt:variant>
      <vt:variant>
        <vt:lpstr>Slide Titles</vt:lpstr>
      </vt:variant>
      <vt:variant>
        <vt:i4>67</vt:i4>
      </vt:variant>
    </vt:vector>
  </HeadingPairs>
  <TitlesOfParts>
    <vt:vector size="70" baseType="lpstr">
      <vt:lpstr>med_0080_slide</vt:lpstr>
      <vt:lpstr>1_Default Design</vt:lpstr>
      <vt:lpstr>Origin</vt:lpstr>
      <vt:lpstr>Slide 1</vt:lpstr>
      <vt:lpstr>Slide 2</vt:lpstr>
      <vt:lpstr>Upper gastrointestinal tract </vt:lpstr>
      <vt:lpstr>Salivary glands</vt:lpstr>
      <vt:lpstr>INTRODUCTION </vt:lpstr>
      <vt:lpstr>SCAN TECHNIQUES</vt:lpstr>
      <vt:lpstr>SCAN TECHNIQUES</vt:lpstr>
      <vt:lpstr>Slide 8</vt:lpstr>
      <vt:lpstr>Inflammation</vt:lpstr>
      <vt:lpstr>Sjogren’s syndrome</vt:lpstr>
      <vt:lpstr>Sjogren’s syndrome</vt:lpstr>
      <vt:lpstr>Sjogren’s syndrome</vt:lpstr>
      <vt:lpstr>Sequelae of cervical irradioation</vt:lpstr>
      <vt:lpstr>Tumors</vt:lpstr>
      <vt:lpstr>18F-FDG PET/CT</vt:lpstr>
      <vt:lpstr>Slide 16</vt:lpstr>
      <vt:lpstr>Esophagus</vt:lpstr>
      <vt:lpstr>Anatomy of The Esophagus </vt:lpstr>
      <vt:lpstr>Esophageal Motility Disorders</vt:lpstr>
      <vt:lpstr>Esophageal Motility Disorders</vt:lpstr>
      <vt:lpstr>Esophageal Motility Disorders</vt:lpstr>
      <vt:lpstr>Esophageal Motility Disorders</vt:lpstr>
      <vt:lpstr>Scintigraphic tests</vt:lpstr>
      <vt:lpstr>THE TRANSIT TEST</vt:lpstr>
      <vt:lpstr>Slide 25</vt:lpstr>
      <vt:lpstr>Slide 26</vt:lpstr>
      <vt:lpstr>Slide 27</vt:lpstr>
      <vt:lpstr>Slide 28</vt:lpstr>
      <vt:lpstr>Slide 29</vt:lpstr>
      <vt:lpstr>Slide 30</vt:lpstr>
      <vt:lpstr>Slide 31</vt:lpstr>
      <vt:lpstr>Gastroesophageal Reflux Disease</vt:lpstr>
      <vt:lpstr>Gastroesophageal Reflux Disease</vt:lpstr>
      <vt:lpstr>Symptoms of GERD</vt:lpstr>
      <vt:lpstr>Diagnostic Tests</vt:lpstr>
      <vt:lpstr>Slide 36</vt:lpstr>
      <vt:lpstr>Slide 37</vt:lpstr>
      <vt:lpstr>Slide 38</vt:lpstr>
      <vt:lpstr>Slide 39</vt:lpstr>
      <vt:lpstr>18F-FDG PET/CT</vt:lpstr>
      <vt:lpstr>18F-FDG PET/CT</vt:lpstr>
      <vt:lpstr>Gastric Emptying Scan</vt:lpstr>
      <vt:lpstr>Imaging Protocols</vt:lpstr>
      <vt:lpstr>Gastric Emptying Scan</vt:lpstr>
      <vt:lpstr>Slide 45</vt:lpstr>
      <vt:lpstr>Normal findings</vt:lpstr>
      <vt:lpstr>Slide 47</vt:lpstr>
      <vt:lpstr> Meckel's Diverticulum</vt:lpstr>
      <vt:lpstr>Slide 49</vt:lpstr>
      <vt:lpstr>Before scan</vt:lpstr>
      <vt:lpstr>Slide 51</vt:lpstr>
      <vt:lpstr>Lower gastrointestinal tract </vt:lpstr>
      <vt:lpstr>Gastrointestinal Bleeding</vt:lpstr>
      <vt:lpstr>Imaging Protocols</vt:lpstr>
      <vt:lpstr>Gastrointestinal Bleeding</vt:lpstr>
      <vt:lpstr>Slide 56</vt:lpstr>
      <vt:lpstr>Slide 57</vt:lpstr>
      <vt:lpstr>CO2 breath tests</vt:lpstr>
      <vt:lpstr>Slide 59</vt:lpstr>
      <vt:lpstr>Slide 60</vt:lpstr>
      <vt:lpstr>Vitamine B12 </vt:lpstr>
      <vt:lpstr>Vitamine B12 </vt:lpstr>
      <vt:lpstr>Helicobacter pylori infection  14С-urea</vt:lpstr>
      <vt:lpstr>Triolein Breath Test The 14C-triolein breath test was evaluated as a screening test for fat malabsorption . After the ingestion of a 30-g fat meal containing 14C-triolein, the breath excretion of 14CO2 was measured at hourly intervals for 6 h and compared with a 3-day faecal excretion of fat.</vt:lpstr>
      <vt:lpstr>Slide 65</vt:lpstr>
      <vt:lpstr>Slide 66</vt:lpstr>
      <vt:lpstr>Slide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VLADA;Samsung ATIVbook</dc:creator>
  <cp:lastModifiedBy>Windows User</cp:lastModifiedBy>
  <cp:revision>131</cp:revision>
  <dcterms:created xsi:type="dcterms:W3CDTF">2015-02-02T11:28:32Z</dcterms:created>
  <dcterms:modified xsi:type="dcterms:W3CDTF">2023-08-31T07:43:40Z</dcterms:modified>
</cp:coreProperties>
</file>